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356" r:id="rId2"/>
    <p:sldId id="283" r:id="rId3"/>
    <p:sldId id="285" r:id="rId4"/>
    <p:sldId id="286" r:id="rId5"/>
    <p:sldId id="287" r:id="rId6"/>
    <p:sldId id="288" r:id="rId7"/>
    <p:sldId id="289" r:id="rId8"/>
    <p:sldId id="290" r:id="rId9"/>
    <p:sldId id="291" r:id="rId10"/>
    <p:sldId id="293" r:id="rId11"/>
    <p:sldId id="294" r:id="rId12"/>
    <p:sldId id="295"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5" r:id="rId30"/>
    <p:sldId id="316" r:id="rId31"/>
    <p:sldId id="317" r:id="rId32"/>
    <p:sldId id="318" r:id="rId33"/>
    <p:sldId id="319" r:id="rId34"/>
    <p:sldId id="320" r:id="rId35"/>
    <p:sldId id="323" r:id="rId36"/>
    <p:sldId id="324" r:id="rId37"/>
    <p:sldId id="325" r:id="rId38"/>
    <p:sldId id="326" r:id="rId39"/>
    <p:sldId id="327" r:id="rId40"/>
    <p:sldId id="321" r:id="rId41"/>
    <p:sldId id="333" r:id="rId42"/>
    <p:sldId id="328" r:id="rId43"/>
    <p:sldId id="329" r:id="rId44"/>
    <p:sldId id="331" r:id="rId45"/>
    <p:sldId id="334" r:id="rId46"/>
    <p:sldId id="335" r:id="rId47"/>
    <p:sldId id="336" r:id="rId48"/>
    <p:sldId id="337" r:id="rId49"/>
    <p:sldId id="340" r:id="rId50"/>
    <p:sldId id="338" r:id="rId51"/>
    <p:sldId id="339" r:id="rId52"/>
    <p:sldId id="341" r:id="rId53"/>
    <p:sldId id="342" r:id="rId54"/>
    <p:sldId id="343" r:id="rId55"/>
    <p:sldId id="344" r:id="rId56"/>
    <p:sldId id="358" r:id="rId57"/>
    <p:sldId id="359" r:id="rId58"/>
    <p:sldId id="360" r:id="rId59"/>
    <p:sldId id="361" r:id="rId60"/>
    <p:sldId id="362" r:id="rId61"/>
    <p:sldId id="348" r:id="rId62"/>
    <p:sldId id="350" r:id="rId63"/>
    <p:sldId id="353" r:id="rId64"/>
    <p:sldId id="352" r:id="rId65"/>
    <p:sldId id="354" r:id="rId66"/>
  </p:sldIdLst>
  <p:sldSz cx="9144000" cy="6858000" type="screen4x3"/>
  <p:notesSz cx="6858000" cy="9144000"/>
  <p:defaultTextStyle>
    <a:defPPr>
      <a:defRPr lang="en-US"/>
    </a:defPPr>
    <a:lvl1pPr algn="l" rtl="0" fontAlgn="base">
      <a:spcBef>
        <a:spcPct val="0"/>
      </a:spcBef>
      <a:spcAft>
        <a:spcPct val="0"/>
      </a:spcAft>
      <a:defRPr b="1" u="sng" kern="1200">
        <a:solidFill>
          <a:schemeClr val="tx1"/>
        </a:solidFill>
        <a:latin typeface="Arial" charset="0"/>
        <a:ea typeface="+mn-ea"/>
        <a:cs typeface="+mn-cs"/>
      </a:defRPr>
    </a:lvl1pPr>
    <a:lvl2pPr marL="457200" algn="l" rtl="0" fontAlgn="base">
      <a:spcBef>
        <a:spcPct val="0"/>
      </a:spcBef>
      <a:spcAft>
        <a:spcPct val="0"/>
      </a:spcAft>
      <a:defRPr b="1" u="sng" kern="1200">
        <a:solidFill>
          <a:schemeClr val="tx1"/>
        </a:solidFill>
        <a:latin typeface="Arial" charset="0"/>
        <a:ea typeface="+mn-ea"/>
        <a:cs typeface="+mn-cs"/>
      </a:defRPr>
    </a:lvl2pPr>
    <a:lvl3pPr marL="914400" algn="l" rtl="0" fontAlgn="base">
      <a:spcBef>
        <a:spcPct val="0"/>
      </a:spcBef>
      <a:spcAft>
        <a:spcPct val="0"/>
      </a:spcAft>
      <a:defRPr b="1" u="sng" kern="1200">
        <a:solidFill>
          <a:schemeClr val="tx1"/>
        </a:solidFill>
        <a:latin typeface="Arial" charset="0"/>
        <a:ea typeface="+mn-ea"/>
        <a:cs typeface="+mn-cs"/>
      </a:defRPr>
    </a:lvl3pPr>
    <a:lvl4pPr marL="1371600" algn="l" rtl="0" fontAlgn="base">
      <a:spcBef>
        <a:spcPct val="0"/>
      </a:spcBef>
      <a:spcAft>
        <a:spcPct val="0"/>
      </a:spcAft>
      <a:defRPr b="1" u="sng" kern="1200">
        <a:solidFill>
          <a:schemeClr val="tx1"/>
        </a:solidFill>
        <a:latin typeface="Arial" charset="0"/>
        <a:ea typeface="+mn-ea"/>
        <a:cs typeface="+mn-cs"/>
      </a:defRPr>
    </a:lvl4pPr>
    <a:lvl5pPr marL="1828800" algn="l" rtl="0" fontAlgn="base">
      <a:spcBef>
        <a:spcPct val="0"/>
      </a:spcBef>
      <a:spcAft>
        <a:spcPct val="0"/>
      </a:spcAft>
      <a:defRPr b="1" u="sng" kern="1200">
        <a:solidFill>
          <a:schemeClr val="tx1"/>
        </a:solidFill>
        <a:latin typeface="Arial" charset="0"/>
        <a:ea typeface="+mn-ea"/>
        <a:cs typeface="+mn-cs"/>
      </a:defRPr>
    </a:lvl5pPr>
    <a:lvl6pPr marL="2286000" algn="l" defTabSz="914400" rtl="0" eaLnBrk="1" latinLnBrk="0" hangingPunct="1">
      <a:defRPr b="1" u="sng" kern="1200">
        <a:solidFill>
          <a:schemeClr val="tx1"/>
        </a:solidFill>
        <a:latin typeface="Arial" charset="0"/>
        <a:ea typeface="+mn-ea"/>
        <a:cs typeface="+mn-cs"/>
      </a:defRPr>
    </a:lvl6pPr>
    <a:lvl7pPr marL="2743200" algn="l" defTabSz="914400" rtl="0" eaLnBrk="1" latinLnBrk="0" hangingPunct="1">
      <a:defRPr b="1" u="sng" kern="1200">
        <a:solidFill>
          <a:schemeClr val="tx1"/>
        </a:solidFill>
        <a:latin typeface="Arial" charset="0"/>
        <a:ea typeface="+mn-ea"/>
        <a:cs typeface="+mn-cs"/>
      </a:defRPr>
    </a:lvl7pPr>
    <a:lvl8pPr marL="3200400" algn="l" defTabSz="914400" rtl="0" eaLnBrk="1" latinLnBrk="0" hangingPunct="1">
      <a:defRPr b="1" u="sng" kern="1200">
        <a:solidFill>
          <a:schemeClr val="tx1"/>
        </a:solidFill>
        <a:latin typeface="Arial" charset="0"/>
        <a:ea typeface="+mn-ea"/>
        <a:cs typeface="+mn-cs"/>
      </a:defRPr>
    </a:lvl8pPr>
    <a:lvl9pPr marL="3657600" algn="l" defTabSz="914400" rtl="0" eaLnBrk="1" latinLnBrk="0" hangingPunct="1">
      <a:defRPr b="1" u="sng"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46" d="100"/>
          <a:sy n="46" d="100"/>
        </p:scale>
        <p:origin x="-2064" y="-58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2EF4D9FC-F31E-4ED1-82C6-1A0CC326BA81}" type="datetimeFigureOut">
              <a:rPr lang="en-US"/>
              <a:pPr>
                <a:defRPr/>
              </a:pPr>
              <a:t>02-Nov-14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60B3649E-8508-4890-8B12-55F1B8EE4FC4}" type="slidenum">
              <a:rPr lang="en-US"/>
              <a:pPr>
                <a:defRPr/>
              </a:pPr>
              <a:t>‹#›</a:t>
            </a:fld>
            <a:endParaRPr lang="en-US" dirty="0"/>
          </a:p>
        </p:txBody>
      </p:sp>
    </p:spTree>
    <p:extLst>
      <p:ext uri="{BB962C8B-B14F-4D97-AF65-F5344CB8AC3E}">
        <p14:creationId xmlns:p14="http://schemas.microsoft.com/office/powerpoint/2010/main" val="30715038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156BA4DD-F3BB-4C6C-8FED-592293880925}"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D2A93984-BE5A-41CF-80AC-67B9B7E8CC73}"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FB267319-E1E8-4633-AAFD-A51CF5D572C5}"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4967DC42-9223-4E80-87CE-02DB9272FB97}"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088A4427-E623-48E0-956F-C4DABEFEC053}"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059456E5-69C8-4741-B100-D6C821CA4E43}"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97B341F3-DBFA-4488-A395-A9898AEB0091}"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B59B6F4A-914D-400E-B53B-1B591F3F98A8}"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6B379255-828B-4369-AF3D-ED741AA2FC5E}"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10BF3B07-6347-4284-9DE3-3B24BE3BCA63}"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FB1A237F-D9ED-4E57-8CCC-D32DA1F1B7A5}"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u="none"/>
            </a:lvl1pPr>
          </a:lstStyle>
          <a:p>
            <a:pPr>
              <a:defRPr/>
            </a:pPr>
            <a:endParaRPr lang="en-US" dirty="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u="none"/>
            </a:lvl1pPr>
          </a:lstStyle>
          <a:p>
            <a:pPr>
              <a:defRPr/>
            </a:pPr>
            <a:endParaRPr lang="en-US"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u="none"/>
            </a:lvl1pPr>
          </a:lstStyle>
          <a:p>
            <a:pPr>
              <a:defRPr/>
            </a:pPr>
            <a:fld id="{110980D2-EEC9-4006-8C9E-B858A0985BB8}"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SYLLABUS</a:t>
            </a:r>
            <a:endParaRPr lang="en-US" dirty="0"/>
          </a:p>
        </p:txBody>
      </p:sp>
      <p:sp>
        <p:nvSpPr>
          <p:cNvPr id="3" name="Content Placeholder 2"/>
          <p:cNvSpPr>
            <a:spLocks noGrp="1"/>
          </p:cNvSpPr>
          <p:nvPr>
            <p:ph idx="1"/>
          </p:nvPr>
        </p:nvSpPr>
        <p:spPr>
          <a:xfrm>
            <a:off x="457200" y="1600200"/>
            <a:ext cx="8229600" cy="4953000"/>
          </a:xfrm>
        </p:spPr>
        <p:txBody>
          <a:bodyPr/>
          <a:lstStyle/>
          <a:p>
            <a:r>
              <a:rPr lang="en-US" sz="2800" dirty="0" smtClean="0"/>
              <a:t>Analog indicating instruments</a:t>
            </a:r>
          </a:p>
          <a:p>
            <a:r>
              <a:rPr lang="en-US" sz="2800" dirty="0" smtClean="0"/>
              <a:t>Damping devices</a:t>
            </a:r>
          </a:p>
          <a:p>
            <a:r>
              <a:rPr lang="en-US" sz="2800" dirty="0" smtClean="0"/>
              <a:t>PMMC ammeters and voltmeters</a:t>
            </a:r>
          </a:p>
          <a:p>
            <a:r>
              <a:rPr lang="en-US" sz="2800" dirty="0" smtClean="0"/>
              <a:t>Shunt and multipliers</a:t>
            </a:r>
          </a:p>
          <a:p>
            <a:r>
              <a:rPr lang="en-US" sz="2800" dirty="0" smtClean="0"/>
              <a:t>Moving iron ammeter and voltmeters</a:t>
            </a:r>
          </a:p>
          <a:p>
            <a:r>
              <a:rPr lang="en-US" sz="2800" dirty="0" smtClean="0"/>
              <a:t>Dynamometer type </a:t>
            </a:r>
            <a:r>
              <a:rPr lang="en-US" sz="2800" dirty="0" err="1" smtClean="0"/>
              <a:t>wattmeters</a:t>
            </a:r>
            <a:endParaRPr lang="en-US" sz="2800" dirty="0" smtClean="0"/>
          </a:p>
          <a:p>
            <a:r>
              <a:rPr lang="en-US" sz="2800" dirty="0" err="1" smtClean="0"/>
              <a:t>Multimeters</a:t>
            </a:r>
            <a:endParaRPr lang="en-US" sz="2800" dirty="0" smtClean="0"/>
          </a:p>
          <a:p>
            <a:r>
              <a:rPr lang="en-US" sz="2800" dirty="0" smtClean="0"/>
              <a:t>AC watt-hour meters</a:t>
            </a:r>
          </a:p>
          <a:p>
            <a:r>
              <a:rPr lang="en-US" sz="2800" dirty="0" smtClean="0"/>
              <a:t>Digital voltmeters, ammeters and </a:t>
            </a:r>
            <a:r>
              <a:rPr lang="en-US" sz="2800" dirty="0" err="1" smtClean="0"/>
              <a:t>wattmeters</a:t>
            </a:r>
            <a:endParaRPr lang="en-US" sz="2800" dirty="0"/>
          </a:p>
        </p:txBody>
      </p:sp>
    </p:spTree>
    <p:extLst>
      <p:ext uri="{BB962C8B-B14F-4D97-AF65-F5344CB8AC3E}">
        <p14:creationId xmlns:p14="http://schemas.microsoft.com/office/powerpoint/2010/main" val="28952465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Content Placeholder 2"/>
          <p:cNvSpPr>
            <a:spLocks noGrp="1"/>
          </p:cNvSpPr>
          <p:nvPr>
            <p:ph idx="1"/>
          </p:nvPr>
        </p:nvSpPr>
        <p:spPr>
          <a:xfrm>
            <a:off x="609600" y="838200"/>
            <a:ext cx="8229600" cy="5867400"/>
          </a:xfrm>
        </p:spPr>
        <p:txBody>
          <a:bodyPr/>
          <a:lstStyle/>
          <a:p>
            <a:pPr>
              <a:buFontTx/>
              <a:buNone/>
            </a:pPr>
            <a:r>
              <a:rPr lang="en-US" sz="2000" dirty="0" smtClean="0"/>
              <a:t>Damping Torque </a:t>
            </a:r>
            <a:r>
              <a:rPr lang="en-US" sz="2000" dirty="0" smtClean="0">
                <a:sym typeface="Symbol" pitchFamily="18" charset="2"/>
              </a:rPr>
              <a:t></a:t>
            </a:r>
            <a:r>
              <a:rPr lang="en-US" sz="2000" baseline="-25000" dirty="0" err="1" smtClean="0"/>
              <a:t>dm</a:t>
            </a:r>
            <a:r>
              <a:rPr lang="en-US" sz="2000" dirty="0" smtClean="0"/>
              <a:t> =D d</a:t>
            </a:r>
            <a:r>
              <a:rPr lang="en-US" sz="2000" dirty="0" smtClean="0">
                <a:sym typeface="Symbol" pitchFamily="18" charset="2"/>
              </a:rPr>
              <a:t></a:t>
            </a:r>
            <a:r>
              <a:rPr lang="en-US" sz="2000" dirty="0" smtClean="0"/>
              <a:t>/</a:t>
            </a:r>
            <a:r>
              <a:rPr lang="en-US" sz="2000" dirty="0" err="1" smtClean="0"/>
              <a:t>dt</a:t>
            </a:r>
            <a:r>
              <a:rPr lang="en-US" sz="2000" dirty="0" smtClean="0"/>
              <a:t>  ……………..(1)</a:t>
            </a:r>
          </a:p>
          <a:p>
            <a:pPr>
              <a:buFontTx/>
              <a:buNone/>
            </a:pPr>
            <a:r>
              <a:rPr lang="en-US" sz="2000" dirty="0" smtClean="0"/>
              <a:t>Where D is the damping constant</a:t>
            </a:r>
          </a:p>
          <a:p>
            <a:pPr>
              <a:buFontTx/>
              <a:buNone/>
            </a:pPr>
            <a:r>
              <a:rPr lang="en-US" sz="2000" dirty="0" smtClean="0"/>
              <a:t>The retarding torque due to </a:t>
            </a:r>
            <a:r>
              <a:rPr lang="en-US" sz="2000" dirty="0" err="1" smtClean="0"/>
              <a:t>ineretia</a:t>
            </a:r>
            <a:r>
              <a:rPr lang="en-US" sz="2000" dirty="0" smtClean="0"/>
              <a:t> of the moving system is                  </a:t>
            </a:r>
            <a:r>
              <a:rPr lang="en-US" sz="2000" dirty="0" smtClean="0">
                <a:sym typeface="Symbol" pitchFamily="18" charset="2"/>
              </a:rPr>
              <a:t></a:t>
            </a:r>
            <a:r>
              <a:rPr lang="en-US" sz="2000" dirty="0" smtClean="0"/>
              <a:t>i = J(d</a:t>
            </a:r>
            <a:r>
              <a:rPr lang="en-US" sz="2000" baseline="30000" dirty="0" smtClean="0"/>
              <a:t>2</a:t>
            </a:r>
            <a:r>
              <a:rPr lang="en-US" sz="2000" dirty="0" smtClean="0">
                <a:sym typeface="Symbol" pitchFamily="18" charset="2"/>
              </a:rPr>
              <a:t></a:t>
            </a:r>
            <a:r>
              <a:rPr lang="en-US" sz="2000" dirty="0" smtClean="0"/>
              <a:t>/dt</a:t>
            </a:r>
            <a:r>
              <a:rPr lang="en-US" sz="2000" baseline="30000" dirty="0" smtClean="0"/>
              <a:t>2</a:t>
            </a:r>
            <a:r>
              <a:rPr lang="en-US" sz="2000" dirty="0" smtClean="0"/>
              <a:t>)  ……………….(2)</a:t>
            </a:r>
          </a:p>
          <a:p>
            <a:pPr>
              <a:buFontTx/>
              <a:buNone/>
            </a:pPr>
            <a:r>
              <a:rPr lang="en-US" sz="2000" dirty="0" smtClean="0"/>
              <a:t>Where J is called the inertia constant.</a:t>
            </a:r>
          </a:p>
          <a:p>
            <a:pPr>
              <a:buFontTx/>
              <a:buNone/>
            </a:pPr>
            <a:r>
              <a:rPr lang="en-US" sz="2000" dirty="0" smtClean="0"/>
              <a:t>Equation of damping motion</a:t>
            </a:r>
          </a:p>
          <a:p>
            <a:pPr>
              <a:buFontTx/>
              <a:buNone/>
            </a:pPr>
            <a:r>
              <a:rPr lang="en-US" sz="2000" dirty="0" smtClean="0"/>
              <a:t>The general differential equation of damping motion is</a:t>
            </a:r>
          </a:p>
          <a:p>
            <a:pPr>
              <a:buFontTx/>
              <a:buNone/>
            </a:pPr>
            <a:r>
              <a:rPr lang="en-US" sz="2000" dirty="0" smtClean="0"/>
              <a:t>          J(d</a:t>
            </a:r>
            <a:r>
              <a:rPr lang="en-US" sz="2000" baseline="30000" dirty="0" smtClean="0"/>
              <a:t>2</a:t>
            </a:r>
            <a:r>
              <a:rPr lang="en-US" sz="2000" dirty="0" smtClean="0">
                <a:sym typeface="Symbol" pitchFamily="18" charset="2"/>
              </a:rPr>
              <a:t></a:t>
            </a:r>
            <a:r>
              <a:rPr lang="en-US" sz="2000" dirty="0" smtClean="0"/>
              <a:t>/dt</a:t>
            </a:r>
            <a:r>
              <a:rPr lang="en-US" sz="2000" baseline="30000" dirty="0" smtClean="0"/>
              <a:t>2</a:t>
            </a:r>
            <a:r>
              <a:rPr lang="en-US" sz="2000" dirty="0" smtClean="0"/>
              <a:t>)+ D d</a:t>
            </a:r>
            <a:r>
              <a:rPr lang="en-US" sz="2000" dirty="0" smtClean="0">
                <a:sym typeface="Symbol" pitchFamily="18" charset="2"/>
              </a:rPr>
              <a:t></a:t>
            </a:r>
            <a:r>
              <a:rPr lang="en-US" sz="2000" dirty="0" smtClean="0"/>
              <a:t>/</a:t>
            </a:r>
            <a:r>
              <a:rPr lang="en-US" sz="2000" dirty="0" err="1" smtClean="0"/>
              <a:t>dt</a:t>
            </a:r>
            <a:r>
              <a:rPr lang="en-US" sz="2000" dirty="0" smtClean="0"/>
              <a:t> +K</a:t>
            </a:r>
            <a:r>
              <a:rPr lang="en-US" sz="2000" dirty="0" smtClean="0">
                <a:sym typeface="Symbol" pitchFamily="18" charset="2"/>
              </a:rPr>
              <a:t></a:t>
            </a:r>
            <a:r>
              <a:rPr lang="en-US" sz="2000" dirty="0" smtClean="0"/>
              <a:t> = </a:t>
            </a:r>
            <a:r>
              <a:rPr lang="en-US" sz="2000" dirty="0" err="1" smtClean="0"/>
              <a:t>Gi</a:t>
            </a:r>
            <a:r>
              <a:rPr lang="en-US" sz="2000" dirty="0" smtClean="0"/>
              <a:t> ……………..(3)</a:t>
            </a:r>
          </a:p>
          <a:p>
            <a:pPr>
              <a:buFontTx/>
              <a:buNone/>
            </a:pPr>
            <a:r>
              <a:rPr lang="en-US" sz="2000" dirty="0" smtClean="0"/>
              <a:t>Hence the auxiliary equation is </a:t>
            </a:r>
          </a:p>
          <a:p>
            <a:pPr>
              <a:buFontTx/>
              <a:buNone/>
            </a:pPr>
            <a:r>
              <a:rPr lang="en-US" sz="2000" dirty="0" smtClean="0"/>
              <a:t>                        Jm</a:t>
            </a:r>
            <a:r>
              <a:rPr lang="en-US" sz="2000" baseline="30000" dirty="0" smtClean="0"/>
              <a:t>2</a:t>
            </a:r>
            <a:r>
              <a:rPr lang="en-US" sz="2000" dirty="0" smtClean="0"/>
              <a:t>+Dm+K=0 ……………….     (4)</a:t>
            </a:r>
          </a:p>
          <a:p>
            <a:pPr>
              <a:buFontTx/>
              <a:buNone/>
            </a:pPr>
            <a:endParaRPr lang="en-US" sz="2000" dirty="0" smtClean="0"/>
          </a:p>
          <a:p>
            <a:pPr>
              <a:buFontTx/>
              <a:buNone/>
            </a:pPr>
            <a:r>
              <a:rPr lang="en-US" sz="2000" dirty="0" smtClean="0"/>
              <a:t>Therefore  </a:t>
            </a:r>
          </a:p>
          <a:p>
            <a:pPr>
              <a:buFontTx/>
              <a:buNone/>
            </a:pPr>
            <a:endParaRPr lang="en-US" sz="2400" dirty="0" smtClean="0"/>
          </a:p>
          <a:p>
            <a:pPr>
              <a:buFontTx/>
              <a:buNone/>
            </a:pPr>
            <a:endParaRPr lang="en-US" sz="2400" dirty="0" smtClean="0"/>
          </a:p>
          <a:p>
            <a:pPr>
              <a:buFontTx/>
              <a:buNone/>
            </a:pPr>
            <a:endParaRPr lang="en-US" sz="2400" dirty="0" smtClean="0"/>
          </a:p>
          <a:p>
            <a:pPr>
              <a:buFontTx/>
              <a:buNone/>
            </a:pPr>
            <a:endParaRPr lang="en-US" sz="2400" dirty="0" smtClean="0"/>
          </a:p>
          <a:p>
            <a:pPr>
              <a:buFontTx/>
              <a:buNone/>
            </a:pPr>
            <a:endParaRPr lang="en-US" sz="2400" dirty="0" smtClean="0"/>
          </a:p>
          <a:p>
            <a:pPr>
              <a:buFontTx/>
              <a:buNone/>
            </a:pPr>
            <a:endParaRPr lang="en-US" sz="2800" dirty="0" smtClean="0"/>
          </a:p>
        </p:txBody>
      </p:sp>
      <p:sp>
        <p:nvSpPr>
          <p:cNvPr id="22532"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22533" name="Rectangle 3"/>
          <p:cNvSpPr>
            <a:spLocks noChangeArrowheads="1"/>
          </p:cNvSpPr>
          <p:nvPr/>
        </p:nvSpPr>
        <p:spPr bwMode="auto">
          <a:xfrm>
            <a:off x="0" y="1438275"/>
            <a:ext cx="9144000" cy="0"/>
          </a:xfrm>
          <a:prstGeom prst="rect">
            <a:avLst/>
          </a:prstGeom>
          <a:noFill/>
          <a:ln w="9525">
            <a:noFill/>
            <a:miter lim="800000"/>
            <a:headEnd/>
            <a:tailEnd/>
          </a:ln>
        </p:spPr>
        <p:txBody>
          <a:bodyPr wrap="none" anchor="ctr">
            <a:spAutoFit/>
          </a:bodyPr>
          <a:lstStyle/>
          <a:p>
            <a:pPr eaLnBrk="0" hangingPunct="0"/>
            <a:endParaRPr lang="en-US"/>
          </a:p>
        </p:txBody>
      </p:sp>
      <p:pic>
        <p:nvPicPr>
          <p:cNvPr id="22534"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209800" y="5410200"/>
            <a:ext cx="3095625" cy="685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p:cNvSpPr>
            <a:spLocks noGrp="1"/>
          </p:cNvSpPr>
          <p:nvPr>
            <p:ph idx="1"/>
          </p:nvPr>
        </p:nvSpPr>
        <p:spPr>
          <a:xfrm>
            <a:off x="457200" y="381000"/>
            <a:ext cx="8229600" cy="6096000"/>
          </a:xfrm>
        </p:spPr>
        <p:txBody>
          <a:bodyPr/>
          <a:lstStyle/>
          <a:p>
            <a:pPr>
              <a:buFontTx/>
              <a:buNone/>
            </a:pPr>
            <a:r>
              <a:rPr lang="en-US" sz="2000" smtClean="0"/>
              <a:t>Thus deflection  </a:t>
            </a:r>
            <a:r>
              <a:rPr lang="en-US" sz="2000" smtClean="0">
                <a:sym typeface="Symbol" pitchFamily="18" charset="2"/>
              </a:rPr>
              <a:t></a:t>
            </a:r>
            <a:r>
              <a:rPr lang="en-US" sz="2000" smtClean="0"/>
              <a:t>= Ae</a:t>
            </a:r>
            <a:r>
              <a:rPr lang="en-US" sz="2000" baseline="30000" smtClean="0"/>
              <a:t>m</a:t>
            </a:r>
            <a:r>
              <a:rPr lang="en-US" sz="2000" baseline="-25000" smtClean="0"/>
              <a:t>1</a:t>
            </a:r>
            <a:r>
              <a:rPr lang="en-US" sz="2000" baseline="30000" smtClean="0"/>
              <a:t>t</a:t>
            </a:r>
            <a:r>
              <a:rPr lang="en-US" sz="2000" smtClean="0"/>
              <a:t> +Be</a:t>
            </a:r>
            <a:r>
              <a:rPr lang="en-US" sz="2000" baseline="30000" smtClean="0"/>
              <a:t>m</a:t>
            </a:r>
            <a:r>
              <a:rPr lang="en-US" sz="2000" baseline="-25000" smtClean="0"/>
              <a:t>2</a:t>
            </a:r>
            <a:r>
              <a:rPr lang="en-US" sz="2000" baseline="30000" smtClean="0"/>
              <a:t>t</a:t>
            </a:r>
            <a:endParaRPr lang="en-US" sz="2000" smtClean="0"/>
          </a:p>
          <a:p>
            <a:pPr>
              <a:buFontTx/>
              <a:buNone/>
            </a:pPr>
            <a:r>
              <a:rPr lang="en-US" sz="2000" smtClean="0"/>
              <a:t> Under steady state, (d</a:t>
            </a:r>
            <a:r>
              <a:rPr lang="en-US" sz="2000" baseline="30000" smtClean="0"/>
              <a:t>2</a:t>
            </a:r>
            <a:r>
              <a:rPr lang="en-US" sz="2000" smtClean="0">
                <a:sym typeface="Symbol" pitchFamily="18" charset="2"/>
              </a:rPr>
              <a:t></a:t>
            </a:r>
            <a:r>
              <a:rPr lang="en-US" sz="2000" smtClean="0"/>
              <a:t>/dt</a:t>
            </a:r>
            <a:r>
              <a:rPr lang="en-US" sz="2000" baseline="30000" smtClean="0"/>
              <a:t>2</a:t>
            </a:r>
            <a:r>
              <a:rPr lang="en-US" sz="2000" smtClean="0"/>
              <a:t>) =0, d</a:t>
            </a:r>
            <a:r>
              <a:rPr lang="en-US" sz="2000" smtClean="0">
                <a:sym typeface="Symbol" pitchFamily="18" charset="2"/>
              </a:rPr>
              <a:t></a:t>
            </a:r>
            <a:r>
              <a:rPr lang="en-US" sz="2000" smtClean="0"/>
              <a:t>/dt =0,</a:t>
            </a:r>
            <a:r>
              <a:rPr lang="en-US" sz="2000" smtClean="0">
                <a:sym typeface="Symbol" pitchFamily="18" charset="2"/>
              </a:rPr>
              <a:t> </a:t>
            </a:r>
            <a:r>
              <a:rPr lang="en-US" sz="2000" smtClean="0"/>
              <a:t> =</a:t>
            </a:r>
            <a:r>
              <a:rPr lang="en-US" sz="2000" smtClean="0">
                <a:sym typeface="Symbol" pitchFamily="18" charset="2"/>
              </a:rPr>
              <a:t></a:t>
            </a:r>
            <a:r>
              <a:rPr lang="en-US" sz="2000" baseline="-25000" smtClean="0"/>
              <a:t>f</a:t>
            </a:r>
            <a:endParaRPr lang="en-US" sz="2000" smtClean="0"/>
          </a:p>
          <a:p>
            <a:pPr>
              <a:buFontTx/>
              <a:buNone/>
            </a:pPr>
            <a:r>
              <a:rPr lang="en-US" sz="2000" smtClean="0"/>
              <a:t>                           </a:t>
            </a:r>
            <a:r>
              <a:rPr lang="en-US" sz="2000" b="1" smtClean="0">
                <a:sym typeface="Symbol" pitchFamily="18" charset="2"/>
              </a:rPr>
              <a:t></a:t>
            </a:r>
            <a:r>
              <a:rPr lang="en-US" sz="2000" b="1" baseline="-25000" smtClean="0"/>
              <a:t>f</a:t>
            </a:r>
            <a:r>
              <a:rPr lang="en-US" sz="2000" baseline="-25000" smtClean="0"/>
              <a:t> </a:t>
            </a:r>
            <a:r>
              <a:rPr lang="en-US" sz="2000" smtClean="0"/>
              <a:t>=Gi/K</a:t>
            </a:r>
          </a:p>
          <a:p>
            <a:pPr>
              <a:buFontTx/>
              <a:buNone/>
            </a:pPr>
            <a:r>
              <a:rPr lang="en-US" sz="2000" smtClean="0"/>
              <a:t>Where    is the final steady state deflection</a:t>
            </a:r>
          </a:p>
          <a:p>
            <a:pPr>
              <a:buFontTx/>
              <a:buNone/>
            </a:pPr>
            <a:r>
              <a:rPr lang="en-US" sz="2000" baseline="-25000" smtClean="0"/>
              <a:t>Case 1. if </a:t>
            </a:r>
          </a:p>
          <a:p>
            <a:pPr>
              <a:buFontTx/>
              <a:buNone/>
            </a:pPr>
            <a:r>
              <a:rPr lang="en-US" sz="2000" smtClean="0"/>
              <a:t>D</a:t>
            </a:r>
            <a:r>
              <a:rPr lang="en-US" sz="2000" baseline="30000" smtClean="0"/>
              <a:t>2</a:t>
            </a:r>
            <a:r>
              <a:rPr lang="en-US" sz="2000" smtClean="0">
                <a:sym typeface="Symbol" pitchFamily="18" charset="2"/>
              </a:rPr>
              <a:t></a:t>
            </a:r>
            <a:r>
              <a:rPr lang="en-US" sz="2000" smtClean="0"/>
              <a:t> 4KJ then the response is under damped</a:t>
            </a:r>
          </a:p>
          <a:p>
            <a:pPr>
              <a:buFontTx/>
              <a:buNone/>
            </a:pPr>
            <a:r>
              <a:rPr lang="en-US" sz="2000" smtClean="0"/>
              <a:t>Case 2. If D</a:t>
            </a:r>
            <a:r>
              <a:rPr lang="en-US" sz="2000" baseline="30000" smtClean="0"/>
              <a:t>2</a:t>
            </a:r>
            <a:r>
              <a:rPr lang="en-US" sz="2000" smtClean="0">
                <a:sym typeface="Symbol" pitchFamily="18" charset="2"/>
              </a:rPr>
              <a:t></a:t>
            </a:r>
            <a:r>
              <a:rPr lang="en-US" sz="2000" smtClean="0"/>
              <a:t> 4KJ then the response is critically damped</a:t>
            </a:r>
          </a:p>
          <a:p>
            <a:pPr>
              <a:buFontTx/>
              <a:buNone/>
            </a:pPr>
            <a:r>
              <a:rPr lang="en-US" sz="2000" smtClean="0"/>
              <a:t>Case 3 if D</a:t>
            </a:r>
            <a:r>
              <a:rPr lang="en-US" sz="2000" baseline="30000" smtClean="0"/>
              <a:t>2</a:t>
            </a:r>
            <a:r>
              <a:rPr lang="en-US" sz="2000" smtClean="0">
                <a:sym typeface="Symbol" pitchFamily="18" charset="2"/>
              </a:rPr>
              <a:t></a:t>
            </a:r>
            <a:r>
              <a:rPr lang="en-US" sz="2000" smtClean="0"/>
              <a:t> 4KJ then the response is over damped.</a:t>
            </a:r>
          </a:p>
          <a:p>
            <a:pPr>
              <a:buFontTx/>
              <a:buNone/>
            </a:pPr>
            <a:r>
              <a:rPr lang="en-US" sz="2000" smtClean="0"/>
              <a:t>The angular frequency of damped oscillation is </a:t>
            </a:r>
          </a:p>
          <a:p>
            <a:pPr>
              <a:buFontTx/>
              <a:buNone/>
            </a:pPr>
            <a:r>
              <a:rPr lang="en-US" sz="2400" smtClean="0"/>
              <a:t>                      </a:t>
            </a:r>
          </a:p>
          <a:p>
            <a:pPr>
              <a:buFontTx/>
              <a:buNone/>
            </a:pPr>
            <a:endParaRPr lang="en-US" sz="2400" smtClean="0"/>
          </a:p>
          <a:p>
            <a:pPr>
              <a:buFontTx/>
              <a:buNone/>
            </a:pPr>
            <a:endParaRPr lang="en-US" sz="2000" smtClean="0"/>
          </a:p>
          <a:p>
            <a:pPr>
              <a:buFontTx/>
              <a:buNone/>
            </a:pPr>
            <a:r>
              <a:rPr lang="en-US" sz="2000" smtClean="0"/>
              <a:t>For critical damping ,D= 2</a:t>
            </a:r>
            <a:r>
              <a:rPr lang="en-US" sz="2000" smtClean="0">
                <a:sym typeface="Symbol" pitchFamily="18" charset="2"/>
              </a:rPr>
              <a:t></a:t>
            </a:r>
            <a:r>
              <a:rPr lang="en-US" sz="2000" smtClean="0"/>
              <a:t>(KJ) =G</a:t>
            </a:r>
            <a:r>
              <a:rPr lang="en-US" sz="2000" baseline="30000" smtClean="0"/>
              <a:t>2</a:t>
            </a:r>
            <a:r>
              <a:rPr lang="en-US" sz="2000" smtClean="0"/>
              <a:t>/R</a:t>
            </a:r>
          </a:p>
          <a:p>
            <a:pPr>
              <a:buFontTx/>
              <a:buNone/>
            </a:pPr>
            <a:r>
              <a:rPr lang="en-US" sz="2000" smtClean="0"/>
              <a:t>Therefore, R = G</a:t>
            </a:r>
            <a:r>
              <a:rPr lang="en-US" sz="2000" baseline="30000" smtClean="0"/>
              <a:t>2</a:t>
            </a:r>
            <a:r>
              <a:rPr lang="en-US" sz="2000" smtClean="0"/>
              <a:t>/2</a:t>
            </a:r>
            <a:r>
              <a:rPr lang="en-US" sz="2000" smtClean="0">
                <a:sym typeface="Symbol" pitchFamily="18" charset="2"/>
              </a:rPr>
              <a:t></a:t>
            </a:r>
            <a:r>
              <a:rPr lang="en-US" sz="2000" smtClean="0"/>
              <a:t>(KJ) </a:t>
            </a:r>
          </a:p>
          <a:p>
            <a:pPr>
              <a:buFontTx/>
              <a:buNone/>
            </a:pPr>
            <a:r>
              <a:rPr lang="en-US" sz="2000" smtClean="0"/>
              <a:t>Where r is the series resistance for critical damping.</a:t>
            </a:r>
          </a:p>
          <a:p>
            <a:pPr>
              <a:buFontTx/>
              <a:buNone/>
            </a:pPr>
            <a:endParaRPr lang="en-US" sz="2400" smtClean="0"/>
          </a:p>
          <a:p>
            <a:pPr>
              <a:buFontTx/>
              <a:buNone/>
            </a:pPr>
            <a:r>
              <a:rPr lang="en-US" sz="2400" baseline="-25000" smtClean="0"/>
              <a:t> </a:t>
            </a:r>
            <a:endParaRPr lang="en-US" sz="2400" smtClean="0"/>
          </a:p>
          <a:p>
            <a:pPr>
              <a:buFontTx/>
              <a:buNone/>
            </a:pPr>
            <a:endParaRPr lang="en-US" sz="2400" baseline="-25000" smtClean="0"/>
          </a:p>
        </p:txBody>
      </p:sp>
      <p:sp>
        <p:nvSpPr>
          <p:cNvPr id="23555"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pic>
        <p:nvPicPr>
          <p:cNvPr id="23556"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4724400" y="3505200"/>
            <a:ext cx="2619375" cy="838200"/>
          </a:xfrm>
          <a:prstGeom prst="rect">
            <a:avLst/>
          </a:prstGeom>
          <a:noFill/>
          <a:ln w="9525">
            <a:noFill/>
            <a:miter lim="800000"/>
            <a:headEnd/>
            <a:tailEnd/>
          </a:ln>
        </p:spPr>
      </p:pic>
      <p:sp>
        <p:nvSpPr>
          <p:cNvPr id="23557" name="Rectangle 3"/>
          <p:cNvSpPr>
            <a:spLocks noChangeArrowheads="1"/>
          </p:cNvSpPr>
          <p:nvPr/>
        </p:nvSpPr>
        <p:spPr bwMode="auto">
          <a:xfrm>
            <a:off x="0" y="1438275"/>
            <a:ext cx="9144000" cy="0"/>
          </a:xfrm>
          <a:prstGeom prst="rect">
            <a:avLst/>
          </a:prstGeom>
          <a:noFill/>
          <a:ln w="9525">
            <a:noFill/>
            <a:miter lim="800000"/>
            <a:headEnd/>
            <a:tailEnd/>
          </a:ln>
        </p:spPr>
        <p:txBody>
          <a:bodyPr wrap="none" anchor="ctr">
            <a:spAutoFit/>
          </a:bodyPr>
          <a:lstStyle/>
          <a:p>
            <a:pPr eaLnBrk="0" hangingPunct="0"/>
            <a:endParaRPr lang="en-US"/>
          </a:p>
        </p:txBody>
      </p:sp>
      <p:sp>
        <p:nvSpPr>
          <p:cNvPr id="23558"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23559" name="Rectangle 6"/>
          <p:cNvSpPr>
            <a:spLocks noChangeArrowheads="1"/>
          </p:cNvSpPr>
          <p:nvPr/>
        </p:nvSpPr>
        <p:spPr bwMode="auto">
          <a:xfrm>
            <a:off x="0" y="1362075"/>
            <a:ext cx="9144000" cy="0"/>
          </a:xfrm>
          <a:prstGeom prst="rect">
            <a:avLst/>
          </a:prstGeom>
          <a:noFill/>
          <a:ln w="9525">
            <a:noFill/>
            <a:miter lim="800000"/>
            <a:headEnd/>
            <a:tailEnd/>
          </a:ln>
        </p:spPr>
        <p:txBody>
          <a:bodyPr wrap="none" anchor="ctr">
            <a:spAutoFit/>
          </a:bodyPr>
          <a:lstStyle/>
          <a:p>
            <a:pPr eaLnBrk="0" hangingPunct="0"/>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200" y="533400"/>
            <a:ext cx="8229600" cy="609600"/>
          </a:xfrm>
        </p:spPr>
        <p:txBody>
          <a:bodyPr/>
          <a:lstStyle/>
          <a:p>
            <a:r>
              <a:rPr lang="en-US" sz="3200" smtClean="0"/>
              <a:t>Electromagnetic Damping</a:t>
            </a:r>
          </a:p>
        </p:txBody>
      </p:sp>
      <p:sp>
        <p:nvSpPr>
          <p:cNvPr id="24579" name="Content Placeholder 2"/>
          <p:cNvSpPr>
            <a:spLocks noGrp="1"/>
          </p:cNvSpPr>
          <p:nvPr>
            <p:ph idx="1"/>
          </p:nvPr>
        </p:nvSpPr>
        <p:spPr>
          <a:xfrm>
            <a:off x="457200" y="1371600"/>
            <a:ext cx="8229600" cy="4343400"/>
          </a:xfrm>
        </p:spPr>
        <p:txBody>
          <a:bodyPr/>
          <a:lstStyle/>
          <a:p>
            <a:pPr>
              <a:buFontTx/>
              <a:buNone/>
            </a:pPr>
            <a:r>
              <a:rPr lang="en-US" sz="2800" smtClean="0"/>
              <a:t>    Electromagnetic damping is produced by the  induced effects when the coil moves in the magnetic field and a closed path is provided for the currents to flow. Electromagnetic damping is because of </a:t>
            </a:r>
          </a:p>
          <a:p>
            <a:pPr>
              <a:buFontTx/>
              <a:buNone/>
            </a:pPr>
            <a:r>
              <a:rPr lang="en-US" sz="2800" smtClean="0"/>
              <a:t>  1.Eddy currents produced in the metal core,</a:t>
            </a:r>
          </a:p>
          <a:p>
            <a:pPr>
              <a:buFontTx/>
              <a:buNone/>
            </a:pPr>
            <a:r>
              <a:rPr lang="en-US" sz="2800" smtClean="0"/>
              <a:t>   2.Current circulated in the coil circuit by emf generated in the coil when it rotates.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609600" y="76200"/>
            <a:ext cx="8229600" cy="533400"/>
          </a:xfrm>
        </p:spPr>
        <p:txBody>
          <a:bodyPr/>
          <a:lstStyle/>
          <a:p>
            <a:r>
              <a:rPr lang="en-US" sz="3200" smtClean="0"/>
              <a:t>Ammeters &amp; Voltmeters</a:t>
            </a:r>
          </a:p>
        </p:txBody>
      </p:sp>
      <p:sp>
        <p:nvSpPr>
          <p:cNvPr id="25603" name="Content Placeholder 2"/>
          <p:cNvSpPr>
            <a:spLocks noGrp="1"/>
          </p:cNvSpPr>
          <p:nvPr>
            <p:ph idx="1"/>
          </p:nvPr>
        </p:nvSpPr>
        <p:spPr>
          <a:xfrm>
            <a:off x="457200" y="762000"/>
            <a:ext cx="8229600" cy="5791200"/>
          </a:xfrm>
        </p:spPr>
        <p:txBody>
          <a:bodyPr/>
          <a:lstStyle/>
          <a:p>
            <a:pPr algn="just">
              <a:buFont typeface="Wingdings" pitchFamily="2" charset="2"/>
              <a:buChar char="v"/>
            </a:pPr>
            <a:r>
              <a:rPr lang="en-US" sz="2000" dirty="0" smtClean="0"/>
              <a:t> </a:t>
            </a:r>
            <a:r>
              <a:rPr lang="en-US" sz="2400" dirty="0" smtClean="0"/>
              <a:t>Deflection of indicating pointers for both ammeters and voltmeters depends on the torque produced by the current flowing through </a:t>
            </a:r>
            <a:r>
              <a:rPr lang="en-US" sz="2400" dirty="0" err="1" smtClean="0"/>
              <a:t>them.In</a:t>
            </a:r>
            <a:r>
              <a:rPr lang="en-US" sz="2400" dirty="0" smtClean="0"/>
              <a:t> the case of Ammeter, the torque is produced by the current to be measured or a known fraction of it. The torque in a voltmeter is produced by the current proportional to be measured. Thus, the principle of operation in both ammeters and voltmeters is same</a:t>
            </a:r>
            <a:r>
              <a:rPr lang="en-US" sz="2800" dirty="0" smtClean="0"/>
              <a:t>.</a:t>
            </a:r>
          </a:p>
          <a:p>
            <a:pPr algn="just">
              <a:buFontTx/>
              <a:buNone/>
            </a:pPr>
            <a:endParaRPr lang="en-US" sz="2800" dirty="0" smtClean="0"/>
          </a:p>
          <a:p>
            <a:pPr algn="just">
              <a:buFont typeface="Wingdings" pitchFamily="2" charset="2"/>
              <a:buChar char="v"/>
            </a:pPr>
            <a:r>
              <a:rPr lang="en-US" sz="2000" dirty="0" smtClean="0"/>
              <a:t> </a:t>
            </a:r>
            <a:r>
              <a:rPr lang="en-US" sz="2400" dirty="0" smtClean="0"/>
              <a:t>A voltmeter is a high-resistance instrument since it is connected across the voltage to be measured. The high resistance permits only a small amount of current to flow through the voltmeter.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a:xfrm>
            <a:off x="457200" y="609600"/>
            <a:ext cx="8382000" cy="6019800"/>
          </a:xfrm>
        </p:spPr>
        <p:txBody>
          <a:bodyPr/>
          <a:lstStyle/>
          <a:p>
            <a:pPr algn="just">
              <a:buFont typeface="Wingdings" pitchFamily="2" charset="2"/>
              <a:buChar char="v"/>
            </a:pPr>
            <a:r>
              <a:rPr lang="en-US" sz="2800" dirty="0" smtClean="0"/>
              <a:t>On the other hand, an ammeter, which is connected in series, is required to have a low resistance so that the current to be measured is not altered.</a:t>
            </a:r>
          </a:p>
          <a:p>
            <a:pPr algn="just">
              <a:buFontTx/>
              <a:buNone/>
            </a:pPr>
            <a:endParaRPr lang="en-US" sz="2800" dirty="0" smtClean="0"/>
          </a:p>
          <a:p>
            <a:pPr algn="just">
              <a:buFont typeface="Wingdings" pitchFamily="2" charset="2"/>
              <a:buChar char="v"/>
            </a:pPr>
            <a:r>
              <a:rPr lang="en-US" sz="2800" dirty="0" smtClean="0"/>
              <a:t>Thus, it can be seen that ammeters and voltmeters can be used interchangeably. A voltmeter can be used as an ammeter by connecting a low resistance shunt across it. Similarly, an ammeter can be converted into a voltmeter by connecting a high resistance inn series with the former.</a:t>
            </a:r>
          </a:p>
          <a:p>
            <a:pPr>
              <a:buFontTx/>
              <a:buNone/>
            </a:pPr>
            <a:endParaRPr lang="en-US"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57200" y="274638"/>
            <a:ext cx="8229600" cy="487362"/>
          </a:xfrm>
        </p:spPr>
        <p:txBody>
          <a:bodyPr/>
          <a:lstStyle/>
          <a:p>
            <a:r>
              <a:rPr lang="en-US" smtClean="0"/>
              <a:t>Types of Ammeter and Voltmers</a:t>
            </a:r>
          </a:p>
        </p:txBody>
      </p:sp>
      <p:sp>
        <p:nvSpPr>
          <p:cNvPr id="3" name="Content Placeholder 2"/>
          <p:cNvSpPr>
            <a:spLocks noGrp="1"/>
          </p:cNvSpPr>
          <p:nvPr>
            <p:ph idx="1"/>
          </p:nvPr>
        </p:nvSpPr>
        <p:spPr>
          <a:xfrm>
            <a:off x="457200" y="990600"/>
            <a:ext cx="8229600" cy="5135563"/>
          </a:xfrm>
        </p:spPr>
        <p:txBody>
          <a:bodyPr/>
          <a:lstStyle/>
          <a:p>
            <a:pPr>
              <a:defRPr/>
            </a:pPr>
            <a:endParaRPr lang="en-US" sz="2800" dirty="0" smtClean="0"/>
          </a:p>
          <a:p>
            <a:pPr algn="just">
              <a:defRPr/>
            </a:pPr>
            <a:r>
              <a:rPr lang="en-US" sz="2800" dirty="0" smtClean="0"/>
              <a:t>The </a:t>
            </a:r>
            <a:r>
              <a:rPr lang="en-US" sz="2800" dirty="0" smtClean="0"/>
              <a:t>commonly employed ammeters and voltmeters are</a:t>
            </a:r>
            <a:r>
              <a:rPr lang="en-US" sz="2800" dirty="0" smtClean="0"/>
              <a:t>:</a:t>
            </a:r>
          </a:p>
          <a:p>
            <a:pPr algn="just">
              <a:defRPr/>
            </a:pPr>
            <a:endParaRPr lang="en-US" sz="2800" dirty="0" smtClean="0"/>
          </a:p>
          <a:p>
            <a:pPr marL="571500" indent="-571500" algn="just">
              <a:buFontTx/>
              <a:buAutoNum type="romanLcParenBoth"/>
              <a:defRPr/>
            </a:pPr>
            <a:r>
              <a:rPr lang="en-US" sz="2800" dirty="0" smtClean="0"/>
              <a:t>Moving Coil Permanent magnet type</a:t>
            </a:r>
          </a:p>
          <a:p>
            <a:pPr marL="571500" indent="-571500" algn="just">
              <a:buFontTx/>
              <a:buAutoNum type="romanLcParenBoth"/>
              <a:defRPr/>
            </a:pPr>
            <a:r>
              <a:rPr lang="en-US" sz="2800" dirty="0" smtClean="0"/>
              <a:t>Moving Coil Dynamic Type</a:t>
            </a:r>
          </a:p>
          <a:p>
            <a:pPr marL="571500" indent="-571500" algn="just">
              <a:buFontTx/>
              <a:buAutoNum type="romanLcParenBoth"/>
              <a:defRPr/>
            </a:pPr>
            <a:r>
              <a:rPr lang="en-US" sz="2800" dirty="0" smtClean="0"/>
              <a:t>Moving iron type</a:t>
            </a:r>
          </a:p>
          <a:p>
            <a:pPr marL="571500" indent="-571500" algn="just">
              <a:buFontTx/>
              <a:buAutoNum type="romanLcParenBoth"/>
              <a:defRPr/>
            </a:pPr>
            <a:r>
              <a:rPr lang="en-US" sz="2800" dirty="0" smtClean="0"/>
              <a:t>Hot wire (induction) type</a:t>
            </a:r>
          </a:p>
          <a:p>
            <a:pPr marL="571500" indent="-571500" algn="just">
              <a:buFontTx/>
              <a:buAutoNum type="romanLcParenBoth"/>
              <a:defRPr/>
            </a:pPr>
            <a:r>
              <a:rPr lang="en-US" sz="2800" dirty="0" smtClean="0"/>
              <a:t>Electrostatic Type</a:t>
            </a:r>
          </a:p>
          <a:p>
            <a:pPr marL="571500" indent="-571500" algn="just">
              <a:buFontTx/>
              <a:buAutoNum type="romanLcParenBoth"/>
              <a:defRPr/>
            </a:pPr>
            <a:r>
              <a:rPr lang="en-US" sz="2800" dirty="0" smtClean="0"/>
              <a:t>Induction Type</a:t>
            </a:r>
          </a:p>
          <a:p>
            <a:pPr marL="571500" indent="-571500" algn="just">
              <a:buFontTx/>
              <a:buNone/>
              <a:defRPr/>
            </a:pPr>
            <a:r>
              <a:rPr lang="en-US" sz="2800" dirty="0" smtClean="0"/>
              <a:t>	</a:t>
            </a:r>
            <a:endParaRPr lang="en-US" sz="28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228600"/>
            <a:ext cx="8686800" cy="990600"/>
          </a:xfrm>
        </p:spPr>
        <p:txBody>
          <a:bodyPr/>
          <a:lstStyle/>
          <a:p>
            <a:r>
              <a:rPr lang="en-US" sz="3600" dirty="0"/>
              <a:t>Moving coil permanent magnet instruments</a:t>
            </a:r>
            <a:endParaRPr lang="en-US" sz="3600" dirty="0" smtClean="0"/>
          </a:p>
        </p:txBody>
      </p:sp>
      <p:sp>
        <p:nvSpPr>
          <p:cNvPr id="28675" name="Content Placeholder 2"/>
          <p:cNvSpPr>
            <a:spLocks noGrp="1"/>
          </p:cNvSpPr>
          <p:nvPr>
            <p:ph idx="1"/>
          </p:nvPr>
        </p:nvSpPr>
        <p:spPr>
          <a:xfrm>
            <a:off x="457200" y="1371600"/>
            <a:ext cx="8229600" cy="4876800"/>
          </a:xfrm>
        </p:spPr>
        <p:txBody>
          <a:bodyPr/>
          <a:lstStyle/>
          <a:p>
            <a:pPr algn="just"/>
            <a:r>
              <a:rPr lang="en-US" sz="2800" dirty="0" smtClean="0"/>
              <a:t>In moving type Permanent Magnet instruments the deflating torque is produced by the current.  Thus, such instruments can be used for measuring direct currents and voltages only.  Induction type instruments depend upon the induction effect produced by alternating quantities.  Therefore, such instruments measure alternating quantities only.  All other types of instruments can be used for measuring direct and alternating currents and voltages.</a:t>
            </a:r>
          </a:p>
          <a:p>
            <a:endParaRPr lang="en-US"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z="3200" dirty="0" smtClean="0"/>
              <a:t>Moving coil permanent magnet instruments</a:t>
            </a:r>
          </a:p>
        </p:txBody>
      </p:sp>
      <p:sp>
        <p:nvSpPr>
          <p:cNvPr id="29699" name="Content Placeholder 2"/>
          <p:cNvSpPr>
            <a:spLocks noGrp="1"/>
          </p:cNvSpPr>
          <p:nvPr>
            <p:ph idx="1"/>
          </p:nvPr>
        </p:nvSpPr>
        <p:spPr/>
        <p:txBody>
          <a:bodyPr/>
          <a:lstStyle/>
          <a:p>
            <a:pPr algn="just">
              <a:buFontTx/>
              <a:buNone/>
            </a:pPr>
            <a:r>
              <a:rPr lang="en-US" sz="2000" dirty="0" smtClean="0"/>
              <a:t>     These instruments consist of a light rectangular  coil of several turns wound on an aluminum or copper former.  The aluminum/ copper former provides mechanical strength of the coil.  The coil is pivoted and its sides lie on the air gap between the two poles of a powerful U-shaped permanent magnet and a soft iron cylinder.  The soft-iron cylinder helps to make the magnetic field  radial and reduce the reluctance of the air gap between the poles.  The controlling system, which controls the movement of the coil, is constituted of two phosphor-bronze hair springs, these springs also serve as terminals for passing current through the coil.  The damping of the moving coil is achieved by eddy currents induced in the </a:t>
            </a:r>
            <a:r>
              <a:rPr lang="en-US" sz="2000" dirty="0" err="1" smtClean="0"/>
              <a:t>aluminium</a:t>
            </a:r>
            <a:r>
              <a:rPr lang="en-US" sz="2000" dirty="0" smtClean="0"/>
              <a:t> former.</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867400"/>
          </a:xfrm>
        </p:spPr>
        <p:txBody>
          <a:bodyPr/>
          <a:lstStyle/>
          <a:p>
            <a:pPr>
              <a:buNone/>
            </a:pPr>
            <a:r>
              <a:rPr lang="en-US" sz="2400" dirty="0" smtClean="0"/>
              <a:t>When a current of I ampere flows through the coil, the two sides of the coil experience a force of F Newton.</a:t>
            </a:r>
          </a:p>
          <a:p>
            <a:pPr>
              <a:buNone/>
            </a:pPr>
            <a:endParaRPr lang="en-US" dirty="0"/>
          </a:p>
        </p:txBody>
      </p:sp>
      <p:pic>
        <p:nvPicPr>
          <p:cNvPr id="4" name="Picture 3" descr="C:\Users\pramod\AppData\Local\Microsoft\Windows\Temporary Internet Files\Content.Word\eee 001.jpg"/>
          <p:cNvPicPr/>
          <p:nvPr/>
        </p:nvPicPr>
        <p:blipFill>
          <a:blip r:embed="rId2"/>
          <a:srcRect/>
          <a:stretch>
            <a:fillRect/>
          </a:stretch>
        </p:blipFill>
        <p:spPr bwMode="auto">
          <a:xfrm>
            <a:off x="533400" y="1676400"/>
            <a:ext cx="8153400" cy="3962400"/>
          </a:xfrm>
          <a:prstGeom prst="rect">
            <a:avLst/>
          </a:prstGeom>
          <a:noFill/>
          <a:ln w="9525">
            <a:noFill/>
            <a:miter lim="800000"/>
            <a:headEnd/>
            <a:tailEnd/>
          </a:ln>
        </p:spPr>
      </p:pic>
      <p:sp>
        <p:nvSpPr>
          <p:cNvPr id="43009" name="Rectangle 1"/>
          <p:cNvSpPr>
            <a:spLocks noChangeArrowheads="1"/>
          </p:cNvSpPr>
          <p:nvPr/>
        </p:nvSpPr>
        <p:spPr bwMode="auto">
          <a:xfrm>
            <a:off x="1648690" y="5867400"/>
            <a:ext cx="5818909"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1" i="0" u="sng"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Fig  Construction details of Moving coil Permanent magnet instrument</a:t>
            </a:r>
            <a:endParaRPr kumimoji="0" lang="en-US" sz="2000" b="1" i="0" u="sng" strike="noStrike" cap="none" normalizeH="0" baseline="0" dirty="0" smtClean="0">
              <a:ln>
                <a:noFill/>
              </a:ln>
              <a:solidFill>
                <a:schemeClr val="tx1"/>
              </a:solidFill>
              <a:effectLst/>
              <a:latin typeface="Arial"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pramod\AppData\Local\Microsoft\Windows\Temporary Internet Files\Content.Word\eee2 001.jpg"/>
          <p:cNvPicPr>
            <a:picLocks noGrp="1"/>
          </p:cNvPicPr>
          <p:nvPr>
            <p:ph idx="1"/>
          </p:nvPr>
        </p:nvPicPr>
        <p:blipFill>
          <a:blip r:embed="rId2"/>
          <a:srcRect/>
          <a:stretch>
            <a:fillRect/>
          </a:stretch>
        </p:blipFill>
        <p:spPr bwMode="auto">
          <a:xfrm rot="-60000">
            <a:off x="690885" y="1045965"/>
            <a:ext cx="8003770" cy="3907289"/>
          </a:xfrm>
          <a:prstGeom prst="rect">
            <a:avLst/>
          </a:prstGeom>
          <a:noFill/>
          <a:ln w="9525">
            <a:noFill/>
            <a:miter lim="800000"/>
            <a:headEnd/>
            <a:tailEnd/>
          </a:ln>
        </p:spPr>
      </p:pic>
      <p:sp>
        <p:nvSpPr>
          <p:cNvPr id="5" name="Rectangle 4"/>
          <p:cNvSpPr/>
          <p:nvPr/>
        </p:nvSpPr>
        <p:spPr>
          <a:xfrm>
            <a:off x="914400" y="5562600"/>
            <a:ext cx="7010400" cy="369332"/>
          </a:xfrm>
          <a:prstGeom prst="rect">
            <a:avLst/>
          </a:prstGeom>
        </p:spPr>
        <p:txBody>
          <a:bodyPr wrap="square">
            <a:spAutoFit/>
          </a:bodyPr>
          <a:lstStyle/>
          <a:p>
            <a:pPr algn="ctr"/>
            <a:r>
              <a:rPr lang="en-US" dirty="0"/>
              <a:t>Working of a moving-coil </a:t>
            </a:r>
            <a:r>
              <a:rPr lang="en-US" dirty="0" smtClean="0"/>
              <a:t>permanent- </a:t>
            </a:r>
            <a:r>
              <a:rPr lang="en-US" dirty="0" smtClean="0"/>
              <a:t>magnet </a:t>
            </a:r>
            <a:r>
              <a:rPr lang="en-US" dirty="0"/>
              <a:t>instrument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274638"/>
            <a:ext cx="8229600" cy="792162"/>
          </a:xfrm>
        </p:spPr>
        <p:txBody>
          <a:bodyPr/>
          <a:lstStyle/>
          <a:p>
            <a:r>
              <a:rPr lang="en-US" sz="2800" smtClean="0"/>
              <a:t>BASIC  ANALOG INSTRUMENTS</a:t>
            </a:r>
          </a:p>
        </p:txBody>
      </p:sp>
      <p:sp>
        <p:nvSpPr>
          <p:cNvPr id="14339" name="Content Placeholder 2"/>
          <p:cNvSpPr>
            <a:spLocks noGrp="1"/>
          </p:cNvSpPr>
          <p:nvPr>
            <p:ph idx="1"/>
          </p:nvPr>
        </p:nvSpPr>
        <p:spPr>
          <a:xfrm>
            <a:off x="457200" y="1371600"/>
            <a:ext cx="8229600" cy="4754563"/>
          </a:xfrm>
        </p:spPr>
        <p:txBody>
          <a:bodyPr/>
          <a:lstStyle/>
          <a:p>
            <a:r>
              <a:rPr lang="en-US" smtClean="0"/>
              <a:t>An </a:t>
            </a:r>
            <a:r>
              <a:rPr lang="en-US" b="1" smtClean="0"/>
              <a:t>instrument </a:t>
            </a:r>
            <a:r>
              <a:rPr lang="en-US" smtClean="0"/>
              <a:t>is a device for displaying, </a:t>
            </a:r>
            <a:r>
              <a:rPr lang="en-US" sz="2800" smtClean="0"/>
              <a:t>rec</a:t>
            </a:r>
            <a:r>
              <a:rPr lang="en-US" smtClean="0"/>
              <a:t>ording, / finding  the value or magnitude of a quantity or variable. </a:t>
            </a:r>
          </a:p>
          <a:p>
            <a:r>
              <a:rPr lang="en-US" b="1" smtClean="0"/>
              <a:t>Instrumentation</a:t>
            </a:r>
            <a:r>
              <a:rPr lang="en-US" smtClean="0"/>
              <a:t> is a system for measuring , processing, storing, displaying, etc. a quantity or variable. For example, transducer to display unit.</a:t>
            </a:r>
          </a:p>
          <a:p>
            <a:r>
              <a:rPr lang="en-US" smtClean="0"/>
              <a:t>Accuracy: It is the nearness( closeness) of the value towards the true value,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324600"/>
          </a:xfrm>
        </p:spPr>
        <p:txBody>
          <a:bodyPr/>
          <a:lstStyle/>
          <a:p>
            <a:pPr algn="just">
              <a:buNone/>
            </a:pPr>
            <a:r>
              <a:rPr lang="en-US" sz="2400" dirty="0" smtClean="0"/>
              <a:t>                      F= </a:t>
            </a:r>
            <a:r>
              <a:rPr lang="en-US" sz="2400" dirty="0" err="1" smtClean="0"/>
              <a:t>NBI</a:t>
            </a:r>
            <a:r>
              <a:rPr lang="en-US" sz="2400" dirty="0" err="1" smtClean="0">
                <a:latin typeface="Bodoni MT" pitchFamily="18" charset="0"/>
              </a:rPr>
              <a:t>l</a:t>
            </a:r>
            <a:r>
              <a:rPr lang="en-US" sz="2400" dirty="0" smtClean="0"/>
              <a:t> </a:t>
            </a:r>
            <a:r>
              <a:rPr lang="en-US" sz="2400" dirty="0" err="1" smtClean="0"/>
              <a:t>newton</a:t>
            </a:r>
            <a:r>
              <a:rPr lang="en-US" sz="2400" dirty="0" smtClean="0"/>
              <a:t> </a:t>
            </a:r>
          </a:p>
          <a:p>
            <a:pPr algn="just">
              <a:buNone/>
            </a:pPr>
            <a:r>
              <a:rPr lang="en-US" sz="2400" dirty="0" smtClean="0"/>
              <a:t>           Deflecting torque, </a:t>
            </a:r>
          </a:p>
          <a:p>
            <a:pPr algn="just">
              <a:buNone/>
            </a:pPr>
            <a:r>
              <a:rPr lang="en-US" sz="2400" dirty="0" smtClean="0">
                <a:solidFill>
                  <a:schemeClr val="tx1"/>
                </a:solidFill>
                <a:latin typeface="+mn-lt"/>
                <a:ea typeface="+mn-ea"/>
                <a:cs typeface="+mn-cs"/>
              </a:rPr>
              <a:t>           T</a:t>
            </a:r>
            <a:r>
              <a:rPr lang="en-US" sz="2400" baseline="-25000" dirty="0" smtClean="0">
                <a:solidFill>
                  <a:schemeClr val="tx1"/>
                </a:solidFill>
                <a:latin typeface="+mn-lt"/>
                <a:ea typeface="+mn-ea"/>
                <a:cs typeface="+mn-cs"/>
              </a:rPr>
              <a:t>d</a:t>
            </a:r>
            <a:r>
              <a:rPr lang="en-US" sz="2400" dirty="0" smtClean="0">
                <a:solidFill>
                  <a:schemeClr val="tx1"/>
                </a:solidFill>
                <a:latin typeface="+mn-lt"/>
                <a:ea typeface="+mn-ea"/>
                <a:cs typeface="+mn-cs"/>
              </a:rPr>
              <a:t>  = F. Perpendicular distance, Nm</a:t>
            </a:r>
          </a:p>
          <a:p>
            <a:pPr algn="just">
              <a:buNone/>
            </a:pPr>
            <a:r>
              <a:rPr lang="en-US" sz="2400" dirty="0" smtClean="0">
                <a:solidFill>
                  <a:schemeClr val="tx1"/>
                </a:solidFill>
                <a:latin typeface="+mn-lt"/>
                <a:ea typeface="+mn-ea"/>
                <a:cs typeface="+mn-cs"/>
              </a:rPr>
              <a:t>                = NBI</a:t>
            </a:r>
            <a:r>
              <a:rPr lang="en-US" sz="2400" dirty="0" smtClean="0">
                <a:solidFill>
                  <a:schemeClr val="tx1"/>
                </a:solidFill>
                <a:latin typeface="Bodoni MT Condensed" pitchFamily="18" charset="0"/>
              </a:rPr>
              <a:t> </a:t>
            </a:r>
            <a:r>
              <a:rPr lang="en-US" sz="2400" dirty="0" smtClean="0">
                <a:solidFill>
                  <a:schemeClr val="tx1"/>
                </a:solidFill>
                <a:latin typeface="Bodoni MT Condensed" pitchFamily="18" charset="0"/>
              </a:rPr>
              <a:t>l </a:t>
            </a:r>
            <a:r>
              <a:rPr lang="en-US" sz="2400" dirty="0" smtClean="0">
                <a:solidFill>
                  <a:schemeClr val="tx1"/>
                </a:solidFill>
                <a:latin typeface="+mn-lt"/>
                <a:ea typeface="+mn-ea"/>
                <a:cs typeface="+mn-cs"/>
              </a:rPr>
              <a:t>.b Nm</a:t>
            </a:r>
          </a:p>
          <a:p>
            <a:pPr algn="just">
              <a:buNone/>
            </a:pPr>
            <a:r>
              <a:rPr lang="en-US" sz="2400" dirty="0" smtClean="0">
                <a:solidFill>
                  <a:schemeClr val="tx1"/>
                </a:solidFill>
                <a:latin typeface="+mn-lt"/>
                <a:ea typeface="+mn-ea"/>
                <a:cs typeface="+mn-cs"/>
              </a:rPr>
              <a:t>                = NBI .A Nm</a:t>
            </a:r>
          </a:p>
          <a:p>
            <a:pPr algn="just">
              <a:buNone/>
            </a:pPr>
            <a:r>
              <a:rPr lang="en-US" sz="2400" dirty="0" smtClean="0">
                <a:solidFill>
                  <a:schemeClr val="tx1"/>
                </a:solidFill>
                <a:latin typeface="+mn-lt"/>
                <a:ea typeface="+mn-ea"/>
                <a:cs typeface="+mn-cs"/>
              </a:rPr>
              <a:t>For a given instrument N,B, and A are constant, thus T</a:t>
            </a:r>
            <a:r>
              <a:rPr lang="en-US" sz="2400" baseline="-25000" dirty="0" smtClean="0">
                <a:solidFill>
                  <a:schemeClr val="tx1"/>
                </a:solidFill>
                <a:latin typeface="+mn-lt"/>
                <a:ea typeface="+mn-ea"/>
                <a:cs typeface="+mn-cs"/>
              </a:rPr>
              <a:t>d </a:t>
            </a:r>
            <a:r>
              <a:rPr lang="en-US" sz="2400" dirty="0" smtClean="0">
                <a:solidFill>
                  <a:schemeClr val="tx1"/>
                </a:solidFill>
                <a:latin typeface="+mn-lt"/>
                <a:ea typeface="+mn-ea"/>
                <a:cs typeface="+mn-cs"/>
              </a:rPr>
              <a:t> </a:t>
            </a:r>
            <a:r>
              <a:rPr lang="en-US" sz="2400" dirty="0" smtClean="0">
                <a:solidFill>
                  <a:schemeClr val="tx1"/>
                </a:solidFill>
                <a:latin typeface="+mn-lt"/>
                <a:ea typeface="+mn-ea"/>
                <a:cs typeface="+mn-cs"/>
                <a:sym typeface="Symbol"/>
              </a:rPr>
              <a:t></a:t>
            </a:r>
            <a:r>
              <a:rPr lang="en-US" sz="2400" dirty="0" smtClean="0">
                <a:solidFill>
                  <a:schemeClr val="tx1"/>
                </a:solidFill>
                <a:latin typeface="+mn-lt"/>
                <a:ea typeface="+mn-ea"/>
                <a:cs typeface="+mn-cs"/>
              </a:rPr>
              <a:t> I</a:t>
            </a:r>
            <a:r>
              <a:rPr lang="en-US" sz="2400" baseline="-25000" dirty="0" smtClean="0">
                <a:solidFill>
                  <a:schemeClr val="tx1"/>
                </a:solidFill>
                <a:latin typeface="+mn-lt"/>
                <a:ea typeface="+mn-ea"/>
                <a:cs typeface="+mn-cs"/>
              </a:rPr>
              <a:t> </a:t>
            </a:r>
            <a:endParaRPr lang="en-US" sz="2400" dirty="0" smtClean="0">
              <a:solidFill>
                <a:schemeClr val="tx1"/>
              </a:solidFill>
              <a:latin typeface="+mn-lt"/>
              <a:ea typeface="+mn-ea"/>
              <a:cs typeface="+mn-cs"/>
            </a:endParaRPr>
          </a:p>
          <a:p>
            <a:pPr algn="just">
              <a:buNone/>
            </a:pPr>
            <a:r>
              <a:rPr lang="en-US" sz="2400" dirty="0" smtClean="0">
                <a:solidFill>
                  <a:schemeClr val="tx1"/>
                </a:solidFill>
                <a:latin typeface="+mn-lt"/>
                <a:ea typeface="+mn-ea"/>
                <a:cs typeface="+mn-cs"/>
              </a:rPr>
              <a:t>Since spring control has been used, </a:t>
            </a:r>
            <a:r>
              <a:rPr lang="en-US" sz="2400" dirty="0" err="1" smtClean="0">
                <a:solidFill>
                  <a:schemeClr val="tx1"/>
                </a:solidFill>
                <a:latin typeface="+mn-lt"/>
                <a:ea typeface="+mn-ea"/>
                <a:cs typeface="+mn-cs"/>
              </a:rPr>
              <a:t>T</a:t>
            </a:r>
            <a:r>
              <a:rPr lang="en-US" sz="2400" baseline="-25000" dirty="0" err="1" smtClean="0">
                <a:solidFill>
                  <a:schemeClr val="tx1"/>
                </a:solidFill>
                <a:latin typeface="+mn-lt"/>
                <a:ea typeface="+mn-ea"/>
                <a:cs typeface="+mn-cs"/>
              </a:rPr>
              <a:t>c</a:t>
            </a:r>
            <a:r>
              <a:rPr lang="en-US" sz="2400" dirty="0" smtClean="0">
                <a:solidFill>
                  <a:schemeClr val="tx1"/>
                </a:solidFill>
                <a:latin typeface="+mn-lt"/>
                <a:ea typeface="+mn-ea"/>
                <a:cs typeface="+mn-cs"/>
              </a:rPr>
              <a:t>  is proportional to </a:t>
            </a:r>
            <a:r>
              <a:rPr lang="en-US" sz="2400" dirty="0" smtClean="0">
                <a:solidFill>
                  <a:schemeClr val="tx1"/>
                </a:solidFill>
                <a:latin typeface="+mn-lt"/>
                <a:ea typeface="+mn-ea"/>
                <a:cs typeface="+mn-cs"/>
                <a:sym typeface="Symbol"/>
              </a:rPr>
              <a:t>, the deflection under the condition of equilibrium,</a:t>
            </a:r>
            <a:endParaRPr lang="en-US" sz="2400" dirty="0" smtClean="0">
              <a:solidFill>
                <a:schemeClr val="tx1"/>
              </a:solidFill>
              <a:latin typeface="+mn-lt"/>
              <a:ea typeface="+mn-ea"/>
              <a:cs typeface="+mn-cs"/>
            </a:endParaRPr>
          </a:p>
          <a:p>
            <a:pPr algn="just">
              <a:buNone/>
            </a:pPr>
            <a:r>
              <a:rPr lang="en-US" sz="2400" dirty="0" smtClean="0">
                <a:solidFill>
                  <a:schemeClr val="tx1"/>
                </a:solidFill>
                <a:latin typeface="+mn-lt"/>
                <a:ea typeface="+mn-ea"/>
                <a:cs typeface="+mn-cs"/>
              </a:rPr>
              <a:t>                              T</a:t>
            </a:r>
            <a:r>
              <a:rPr lang="en-US" sz="2400" baseline="-25000" dirty="0" smtClean="0">
                <a:solidFill>
                  <a:schemeClr val="tx1"/>
                </a:solidFill>
                <a:latin typeface="+mn-lt"/>
                <a:ea typeface="+mn-ea"/>
                <a:cs typeface="+mn-cs"/>
              </a:rPr>
              <a:t>d </a:t>
            </a:r>
            <a:r>
              <a:rPr lang="en-US" sz="2400" dirty="0" smtClean="0">
                <a:solidFill>
                  <a:schemeClr val="tx1"/>
                </a:solidFill>
                <a:latin typeface="+mn-lt"/>
                <a:ea typeface="+mn-ea"/>
                <a:cs typeface="+mn-cs"/>
              </a:rPr>
              <a:t> </a:t>
            </a:r>
            <a:r>
              <a:rPr lang="en-US" sz="2400" dirty="0" smtClean="0">
                <a:solidFill>
                  <a:schemeClr val="tx1"/>
                </a:solidFill>
                <a:latin typeface="+mn-lt"/>
                <a:ea typeface="+mn-ea"/>
                <a:cs typeface="+mn-cs"/>
                <a:sym typeface="Symbol"/>
              </a:rPr>
              <a:t></a:t>
            </a:r>
            <a:r>
              <a:rPr lang="en-US" sz="2400" dirty="0" err="1" smtClean="0">
                <a:solidFill>
                  <a:schemeClr val="tx1"/>
                </a:solidFill>
                <a:latin typeface="+mn-lt"/>
                <a:ea typeface="+mn-ea"/>
                <a:cs typeface="+mn-cs"/>
              </a:rPr>
              <a:t>T</a:t>
            </a:r>
            <a:r>
              <a:rPr lang="en-US" sz="2400" baseline="-25000" dirty="0" err="1" smtClean="0">
                <a:solidFill>
                  <a:schemeClr val="tx1"/>
                </a:solidFill>
                <a:latin typeface="+mn-lt"/>
                <a:ea typeface="+mn-ea"/>
                <a:cs typeface="+mn-cs"/>
              </a:rPr>
              <a:t>c</a:t>
            </a:r>
            <a:r>
              <a:rPr lang="en-US" sz="2400" baseline="-25000" dirty="0" smtClean="0">
                <a:solidFill>
                  <a:schemeClr val="tx1"/>
                </a:solidFill>
                <a:latin typeface="+mn-lt"/>
                <a:ea typeface="+mn-ea"/>
                <a:cs typeface="+mn-cs"/>
              </a:rPr>
              <a:t> </a:t>
            </a:r>
            <a:endParaRPr lang="en-US" sz="2400" dirty="0" smtClean="0">
              <a:solidFill>
                <a:schemeClr val="tx1"/>
              </a:solidFill>
              <a:latin typeface="+mn-lt"/>
              <a:ea typeface="+mn-ea"/>
              <a:cs typeface="+mn-cs"/>
            </a:endParaRPr>
          </a:p>
          <a:p>
            <a:pPr algn="just">
              <a:buNone/>
            </a:pPr>
            <a:r>
              <a:rPr lang="en-US" sz="2400" dirty="0" smtClean="0">
                <a:solidFill>
                  <a:schemeClr val="tx1"/>
                </a:solidFill>
                <a:latin typeface="+mn-lt"/>
                <a:ea typeface="+mn-ea"/>
                <a:cs typeface="+mn-cs"/>
              </a:rPr>
              <a:t>                               I </a:t>
            </a:r>
            <a:r>
              <a:rPr lang="en-US" sz="2400" dirty="0" smtClean="0">
                <a:solidFill>
                  <a:schemeClr val="tx1"/>
                </a:solidFill>
                <a:latin typeface="+mn-lt"/>
                <a:ea typeface="+mn-ea"/>
                <a:cs typeface="+mn-cs"/>
                <a:sym typeface="Symbol"/>
              </a:rPr>
              <a:t></a:t>
            </a:r>
            <a:r>
              <a:rPr lang="en-US" sz="2400" dirty="0" smtClean="0">
                <a:solidFill>
                  <a:schemeClr val="tx1"/>
                </a:solidFill>
                <a:latin typeface="+mn-lt"/>
                <a:ea typeface="+mn-ea"/>
                <a:cs typeface="+mn-cs"/>
              </a:rPr>
              <a:t> </a:t>
            </a:r>
            <a:r>
              <a:rPr lang="en-US" sz="2400" dirty="0" smtClean="0">
                <a:solidFill>
                  <a:schemeClr val="tx1"/>
                </a:solidFill>
                <a:latin typeface="+mn-lt"/>
                <a:ea typeface="+mn-ea"/>
                <a:cs typeface="+mn-cs"/>
                <a:sym typeface="Symbol"/>
              </a:rPr>
              <a:t></a:t>
            </a:r>
          </a:p>
          <a:p>
            <a:pPr algn="just">
              <a:buNone/>
            </a:pPr>
            <a:r>
              <a:rPr lang="en-US" sz="2400" dirty="0" smtClean="0">
                <a:sym typeface="Symbol"/>
              </a:rPr>
              <a:t>It can be seen that such an instrument has a scale which </a:t>
            </a:r>
            <a:r>
              <a:rPr lang="en-US" sz="2400" dirty="0" smtClean="0">
                <a:sym typeface="Symbol"/>
              </a:rPr>
              <a:t>is uniformly </a:t>
            </a:r>
            <a:r>
              <a:rPr lang="en-US" sz="2400" dirty="0" smtClean="0">
                <a:sym typeface="Symbol"/>
              </a:rPr>
              <a:t>divided.</a:t>
            </a:r>
          </a:p>
          <a:p>
            <a:pPr algn="just">
              <a:buNone/>
            </a:pPr>
            <a:r>
              <a:rPr lang="en-US" sz="2400" dirty="0" smtClean="0">
                <a:solidFill>
                  <a:schemeClr val="tx1"/>
                </a:solidFill>
                <a:latin typeface="+mn-lt"/>
                <a:ea typeface="+mn-ea"/>
                <a:cs typeface="+mn-cs"/>
                <a:sym typeface="Symbol"/>
              </a:rPr>
              <a:t>The other advantages of this type of instruments are their high sensitivity and their not being affected by stray magnet fields since they are well shielded.</a:t>
            </a:r>
            <a:endParaRPr lang="en-US" sz="2400" dirty="0" smtClean="0">
              <a:solidFill>
                <a:schemeClr val="tx1"/>
              </a:solidFill>
              <a:latin typeface="+mn-lt"/>
              <a:ea typeface="+mn-ea"/>
              <a:cs typeface="+mn-cs"/>
            </a:endParaRPr>
          </a:p>
          <a:p>
            <a:pPr>
              <a:buNone/>
            </a:pP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114800"/>
          </a:xfrm>
        </p:spPr>
        <p:txBody>
          <a:bodyPr/>
          <a:lstStyle/>
          <a:p>
            <a:pPr algn="just">
              <a:buNone/>
            </a:pPr>
            <a:r>
              <a:rPr lang="en-US" b="1" dirty="0" smtClean="0"/>
              <a:t>  </a:t>
            </a:r>
            <a:r>
              <a:rPr lang="en-US" sz="2800" dirty="0" smtClean="0"/>
              <a:t>If an alternating current is passed through a moving-coil permanent magnet instrument, the deflecting torque produced on the moving system will be alternation. Therefore, the moving coil will oscillate around its zero position. Thus the main disadvantage of such type of instruments is that they cannot be employed for measuring ac measurements. They are suitable only for dc currents and voltages.</a:t>
            </a:r>
            <a:endParaRPr lang="en-US" sz="28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09600"/>
          </a:xfrm>
        </p:spPr>
        <p:txBody>
          <a:bodyPr/>
          <a:lstStyle/>
          <a:p>
            <a:r>
              <a:rPr lang="en-US" sz="3200" dirty="0" smtClean="0"/>
              <a:t>Galvanometer Sensitivity</a:t>
            </a:r>
            <a:endParaRPr lang="en-US" sz="3200" dirty="0"/>
          </a:p>
        </p:txBody>
      </p:sp>
      <p:sp>
        <p:nvSpPr>
          <p:cNvPr id="3" name="Content Placeholder 2"/>
          <p:cNvSpPr>
            <a:spLocks noGrp="1"/>
          </p:cNvSpPr>
          <p:nvPr>
            <p:ph idx="1"/>
          </p:nvPr>
        </p:nvSpPr>
        <p:spPr>
          <a:xfrm>
            <a:off x="457200" y="1143000"/>
            <a:ext cx="8229600" cy="4983163"/>
          </a:xfrm>
        </p:spPr>
        <p:txBody>
          <a:bodyPr/>
          <a:lstStyle/>
          <a:p>
            <a:pPr algn="just">
              <a:buNone/>
            </a:pPr>
            <a:r>
              <a:rPr lang="en-US" dirty="0" smtClean="0"/>
              <a:t>The </a:t>
            </a:r>
            <a:r>
              <a:rPr lang="en-US" dirty="0" smtClean="0"/>
              <a:t>sensitivity of a galvanometer can </a:t>
            </a:r>
            <a:r>
              <a:rPr lang="en-US" dirty="0" smtClean="0"/>
              <a:t>be specified </a:t>
            </a:r>
            <a:r>
              <a:rPr lang="en-US" dirty="0" smtClean="0"/>
              <a:t>in terms of current sensitivity and voltage sensitivity.</a:t>
            </a:r>
          </a:p>
          <a:p>
            <a:pPr algn="just">
              <a:buNone/>
            </a:pPr>
            <a:endParaRPr lang="en-US" dirty="0" smtClean="0"/>
          </a:p>
          <a:p>
            <a:pPr algn="just">
              <a:buNone/>
            </a:pPr>
            <a:r>
              <a:rPr lang="en-US" dirty="0" smtClean="0"/>
              <a:t>Current </a:t>
            </a:r>
            <a:r>
              <a:rPr lang="en-US" dirty="0" smtClean="0"/>
              <a:t>sensitivity </a:t>
            </a:r>
            <a:r>
              <a:rPr lang="en-US" dirty="0" err="1" smtClean="0"/>
              <a:t>Sl</a:t>
            </a:r>
            <a:r>
              <a:rPr lang="en-US" dirty="0" smtClean="0"/>
              <a:t> =d/l.</a:t>
            </a:r>
          </a:p>
          <a:p>
            <a:pPr>
              <a:buNone/>
            </a:pP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smtClean="0"/>
              <a:t>DC Ammeter</a:t>
            </a:r>
            <a:endParaRPr lang="en-US" sz="2800" dirty="0"/>
          </a:p>
        </p:txBody>
      </p:sp>
      <p:sp>
        <p:nvSpPr>
          <p:cNvPr id="3" name="Content Placeholder 2"/>
          <p:cNvSpPr>
            <a:spLocks noGrp="1"/>
          </p:cNvSpPr>
          <p:nvPr>
            <p:ph idx="1"/>
          </p:nvPr>
        </p:nvSpPr>
        <p:spPr>
          <a:xfrm>
            <a:off x="457200" y="914400"/>
            <a:ext cx="8229600" cy="5211763"/>
          </a:xfrm>
        </p:spPr>
        <p:txBody>
          <a:bodyPr/>
          <a:lstStyle/>
          <a:p>
            <a:r>
              <a:rPr lang="en-US" sz="2800" dirty="0" smtClean="0"/>
              <a:t>The coil winding of PMMC is small and light , It can carry only small current. When large current to be measured it is necessary to by pass the major part of the current through a resistance called a shunt as shown below   : then</a:t>
            </a:r>
          </a:p>
          <a:p>
            <a:endParaRPr lang="en-US" sz="2800" dirty="0" smtClean="0"/>
          </a:p>
          <a:p>
            <a:endParaRPr lang="en-US" sz="2800" dirty="0" smtClean="0"/>
          </a:p>
          <a:p>
            <a:endParaRPr lang="en-US" sz="2800" dirty="0" smtClean="0"/>
          </a:p>
          <a:p>
            <a:endParaRPr lang="en-US" sz="2800" dirty="0" smtClean="0"/>
          </a:p>
          <a:p>
            <a:pPr>
              <a:buNone/>
            </a:pPr>
            <a:r>
              <a:rPr lang="en-US" sz="2800" dirty="0" smtClean="0"/>
              <a:t>                  </a:t>
            </a:r>
          </a:p>
          <a:p>
            <a:pPr>
              <a:buNone/>
            </a:pPr>
            <a:r>
              <a:rPr lang="en-US" sz="2800" dirty="0" smtClean="0"/>
              <a:t>                 Fig of DC ammeter</a:t>
            </a:r>
            <a:endParaRPr lang="en-US" sz="2800" dirty="0"/>
          </a:p>
        </p:txBody>
      </p:sp>
      <p:pic>
        <p:nvPicPr>
          <p:cNvPr id="9" name="Picture 8" descr="C:\Users\pramod\AppData\Local\Microsoft\Windows\Temporary Internet Files\Content.Word\eee3 001.jpg"/>
          <p:cNvPicPr/>
          <p:nvPr/>
        </p:nvPicPr>
        <p:blipFill>
          <a:blip r:embed="rId2"/>
          <a:srcRect/>
          <a:stretch>
            <a:fillRect/>
          </a:stretch>
        </p:blipFill>
        <p:spPr bwMode="auto">
          <a:xfrm>
            <a:off x="2209800" y="3124200"/>
            <a:ext cx="3775166" cy="22284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096000"/>
          </a:xfrm>
        </p:spPr>
        <p:txBody>
          <a:bodyPr/>
          <a:lstStyle/>
          <a:p>
            <a:pPr>
              <a:buNone/>
            </a:pPr>
            <a:r>
              <a:rPr lang="en-US" sz="2800" dirty="0" smtClean="0"/>
              <a:t>           </a:t>
            </a:r>
            <a:r>
              <a:rPr lang="en-US" sz="2400" dirty="0" smtClean="0"/>
              <a:t>v = I </a:t>
            </a:r>
            <a:r>
              <a:rPr lang="en-US" sz="2400" baseline="-25000" dirty="0" smtClean="0"/>
              <a:t>SH</a:t>
            </a:r>
            <a:r>
              <a:rPr lang="en-US" sz="2400" dirty="0" smtClean="0"/>
              <a:t> r </a:t>
            </a:r>
            <a:r>
              <a:rPr lang="en-US" sz="2400" baseline="-25000" dirty="0" smtClean="0"/>
              <a:t>SH</a:t>
            </a:r>
            <a:r>
              <a:rPr lang="en-US" sz="2400" dirty="0" smtClean="0"/>
              <a:t>  = </a:t>
            </a:r>
            <a:r>
              <a:rPr lang="en-US" sz="2400" dirty="0" err="1" smtClean="0"/>
              <a:t>I</a:t>
            </a:r>
            <a:r>
              <a:rPr lang="en-US" sz="2400" baseline="-25000" dirty="0" err="1" smtClean="0"/>
              <a:t>m</a:t>
            </a:r>
            <a:r>
              <a:rPr lang="en-US" sz="2400" dirty="0" smtClean="0"/>
              <a:t> R</a:t>
            </a:r>
            <a:r>
              <a:rPr lang="en-US" sz="2400" baseline="-25000" dirty="0" smtClean="0"/>
              <a:t>m</a:t>
            </a:r>
          </a:p>
          <a:p>
            <a:pPr>
              <a:buNone/>
            </a:pPr>
            <a:r>
              <a:rPr lang="en-US" sz="2400" baseline="-25000" dirty="0" smtClean="0"/>
              <a:t>                          </a:t>
            </a:r>
            <a:r>
              <a:rPr lang="en-US" sz="2400" dirty="0" smtClean="0"/>
              <a:t>I </a:t>
            </a:r>
            <a:r>
              <a:rPr lang="en-US" sz="2400" baseline="-25000" dirty="0" smtClean="0"/>
              <a:t>SH</a:t>
            </a:r>
            <a:r>
              <a:rPr lang="en-US" sz="2400" dirty="0" smtClean="0"/>
              <a:t> = I-</a:t>
            </a:r>
            <a:r>
              <a:rPr lang="en-US" sz="2400" dirty="0" err="1" smtClean="0"/>
              <a:t>I</a:t>
            </a:r>
            <a:r>
              <a:rPr lang="en-US" sz="2400" baseline="-25000" dirty="0" err="1" smtClean="0"/>
              <a:t>m</a:t>
            </a:r>
            <a:r>
              <a:rPr lang="en-US" sz="2400" baseline="-25000" dirty="0" smtClean="0"/>
              <a:t> </a:t>
            </a:r>
            <a:r>
              <a:rPr lang="en-US" sz="2400" dirty="0" smtClean="0"/>
              <a:t>   </a:t>
            </a:r>
          </a:p>
          <a:p>
            <a:pPr>
              <a:buNone/>
            </a:pPr>
            <a:r>
              <a:rPr lang="en-US" sz="2400" dirty="0" smtClean="0"/>
              <a:t>  we have, </a:t>
            </a:r>
            <a:r>
              <a:rPr lang="en-US" sz="2400" dirty="0" err="1" smtClean="0"/>
              <a:t>Rsh</a:t>
            </a:r>
            <a:r>
              <a:rPr lang="en-US" sz="2400" dirty="0" smtClean="0"/>
              <a:t> = </a:t>
            </a:r>
            <a:r>
              <a:rPr lang="en-US" sz="2400" dirty="0" err="1" smtClean="0"/>
              <a:t>I</a:t>
            </a:r>
            <a:r>
              <a:rPr lang="en-US" sz="2400" baseline="-25000" dirty="0" err="1" smtClean="0"/>
              <a:t>m</a:t>
            </a:r>
            <a:r>
              <a:rPr lang="en-US" sz="2400" dirty="0" smtClean="0"/>
              <a:t> Rm / (I- </a:t>
            </a:r>
            <a:r>
              <a:rPr lang="en-US" sz="2400" dirty="0" err="1" smtClean="0"/>
              <a:t>I</a:t>
            </a:r>
            <a:r>
              <a:rPr lang="en-US" sz="2400" baseline="-25000" dirty="0" err="1" smtClean="0"/>
              <a:t>m</a:t>
            </a:r>
            <a:r>
              <a:rPr lang="en-US" sz="2400" dirty="0" smtClean="0"/>
              <a:t> )</a:t>
            </a:r>
          </a:p>
          <a:p>
            <a:r>
              <a:rPr lang="en-US" sz="2400" dirty="0" smtClean="0"/>
              <a:t>                      = Rm / (m-1), where m= I/ </a:t>
            </a:r>
            <a:r>
              <a:rPr lang="en-US" sz="2400" dirty="0" err="1" smtClean="0"/>
              <a:t>I</a:t>
            </a:r>
            <a:r>
              <a:rPr lang="en-US" sz="2400" baseline="-25000" dirty="0" err="1" smtClean="0"/>
              <a:t>m</a:t>
            </a:r>
            <a:endParaRPr lang="en-US" sz="2400" dirty="0" smtClean="0"/>
          </a:p>
          <a:p>
            <a:r>
              <a:rPr lang="en-US" sz="2400" baseline="-25000" dirty="0" smtClean="0"/>
              <a:t>I – full scale current of the ammeter including the shunt</a:t>
            </a:r>
            <a:endParaRPr lang="en-US" sz="2400" dirty="0" smtClean="0"/>
          </a:p>
          <a:p>
            <a:pPr>
              <a:buNone/>
            </a:pPr>
            <a:r>
              <a:rPr lang="en-US" sz="2800" dirty="0" smtClean="0"/>
              <a:t>Multi range ammeter</a:t>
            </a:r>
          </a:p>
          <a:p>
            <a:pPr>
              <a:buNone/>
            </a:pPr>
            <a:endParaRPr lang="en-US" sz="2800" dirty="0"/>
          </a:p>
        </p:txBody>
      </p:sp>
      <p:pic>
        <p:nvPicPr>
          <p:cNvPr id="4" name="Picture 3" descr="C:\Users\pramod\AppData\Local\Microsoft\Windows\Temporary Internet Files\Content.Word\eee3 001.jpg"/>
          <p:cNvPicPr/>
          <p:nvPr/>
        </p:nvPicPr>
        <p:blipFill>
          <a:blip r:embed="rId2"/>
          <a:srcRect/>
          <a:stretch>
            <a:fillRect/>
          </a:stretch>
        </p:blipFill>
        <p:spPr bwMode="auto">
          <a:xfrm>
            <a:off x="1219200" y="3200400"/>
            <a:ext cx="5375910" cy="2923762"/>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09600"/>
          </a:xfrm>
        </p:spPr>
        <p:txBody>
          <a:bodyPr/>
          <a:lstStyle/>
          <a:p>
            <a:r>
              <a:rPr lang="en-US" dirty="0" smtClean="0"/>
              <a:t>DC voltmeter</a:t>
            </a:r>
            <a:endParaRPr lang="en-US" dirty="0"/>
          </a:p>
        </p:txBody>
      </p:sp>
      <p:pic>
        <p:nvPicPr>
          <p:cNvPr id="9" name="Content Placeholder 8" descr="C:\Users\pramod\AppData\Local\Microsoft\Windows\Temporary Internet Files\Content.Word\eee5 001.jpg"/>
          <p:cNvPicPr>
            <a:picLocks noGrp="1"/>
          </p:cNvPicPr>
          <p:nvPr>
            <p:ph idx="1"/>
          </p:nvPr>
        </p:nvPicPr>
        <p:blipFill>
          <a:blip r:embed="rId2"/>
          <a:srcRect/>
          <a:stretch>
            <a:fillRect/>
          </a:stretch>
        </p:blipFill>
        <p:spPr bwMode="auto">
          <a:xfrm>
            <a:off x="1295401" y="1066800"/>
            <a:ext cx="6857999" cy="2549236"/>
          </a:xfrm>
          <a:prstGeom prst="rect">
            <a:avLst/>
          </a:prstGeom>
          <a:noFill/>
          <a:ln w="9525">
            <a:noFill/>
            <a:miter lim="800000"/>
            <a:headEnd/>
            <a:tailEnd/>
          </a:ln>
        </p:spPr>
      </p:pic>
      <p:pic>
        <p:nvPicPr>
          <p:cNvPr id="10" name="Picture 9" descr="C:\Users\pramod\AppData\Local\Microsoft\Windows\Temporary Internet Files\Content.Word\eee5 001.jpg"/>
          <p:cNvPicPr/>
          <p:nvPr/>
        </p:nvPicPr>
        <p:blipFill>
          <a:blip r:embed="rId3"/>
          <a:srcRect/>
          <a:stretch>
            <a:fillRect/>
          </a:stretch>
        </p:blipFill>
        <p:spPr bwMode="auto">
          <a:xfrm>
            <a:off x="609600" y="3657600"/>
            <a:ext cx="8153400" cy="32004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533400"/>
          </a:xfrm>
        </p:spPr>
        <p:txBody>
          <a:bodyPr/>
          <a:lstStyle/>
          <a:p>
            <a:r>
              <a:rPr lang="en-US" sz="2800" dirty="0" smtClean="0"/>
              <a:t>Multi range voltmeter</a:t>
            </a:r>
            <a:endParaRPr lang="en-US" sz="2800" dirty="0"/>
          </a:p>
        </p:txBody>
      </p:sp>
      <p:pic>
        <p:nvPicPr>
          <p:cNvPr id="4" name="Content Placeholder 3" descr="C:\Users\pramod\AppData\Local\Microsoft\Windows\Temporary Internet Files\Content.Word\eee5 001.jpg"/>
          <p:cNvPicPr>
            <a:picLocks noGrp="1"/>
          </p:cNvPicPr>
          <p:nvPr>
            <p:ph idx="1"/>
          </p:nvPr>
        </p:nvPicPr>
        <p:blipFill>
          <a:blip r:embed="rId2"/>
          <a:srcRect/>
          <a:stretch>
            <a:fillRect/>
          </a:stretch>
        </p:blipFill>
        <p:spPr bwMode="auto">
          <a:xfrm>
            <a:off x="762000" y="1371600"/>
            <a:ext cx="7543800" cy="49530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85800"/>
          </a:xfrm>
        </p:spPr>
        <p:txBody>
          <a:bodyPr/>
          <a:lstStyle/>
          <a:p>
            <a:r>
              <a:rPr lang="en-US" dirty="0" smtClean="0"/>
              <a:t>Voltmeter Sensitivity</a:t>
            </a:r>
            <a:endParaRPr lang="en-US" dirty="0"/>
          </a:p>
        </p:txBody>
      </p:sp>
      <p:sp>
        <p:nvSpPr>
          <p:cNvPr id="3" name="Content Placeholder 2"/>
          <p:cNvSpPr>
            <a:spLocks noGrp="1"/>
          </p:cNvSpPr>
          <p:nvPr>
            <p:ph idx="1"/>
          </p:nvPr>
        </p:nvSpPr>
        <p:spPr/>
        <p:txBody>
          <a:bodyPr/>
          <a:lstStyle/>
          <a:p>
            <a:pPr>
              <a:buNone/>
            </a:pPr>
            <a:r>
              <a:rPr lang="en-US" dirty="0" smtClean="0"/>
              <a:t>                      </a:t>
            </a:r>
            <a:r>
              <a:rPr lang="en-US" sz="2800" dirty="0" smtClean="0"/>
              <a:t>S = 1/I </a:t>
            </a:r>
            <a:r>
              <a:rPr lang="en-US" sz="2800" dirty="0" err="1" smtClean="0"/>
              <a:t>fsd</a:t>
            </a:r>
            <a:r>
              <a:rPr lang="en-US" sz="2800" dirty="0" smtClean="0"/>
              <a:t>  </a:t>
            </a:r>
            <a:r>
              <a:rPr lang="en-US" sz="2800" dirty="0" smtClean="0">
                <a:sym typeface="Symbol"/>
              </a:rPr>
              <a:t>/V</a:t>
            </a:r>
          </a:p>
          <a:p>
            <a:pPr>
              <a:buNone/>
            </a:pPr>
            <a:r>
              <a:rPr lang="en-US" sz="2800" dirty="0" smtClean="0">
                <a:sym typeface="Symbol"/>
              </a:rPr>
              <a:t>   The sensitivity S of the voltmeter may be used to advantage in the sensitivity method of calculating the resistance of the multiplier In a dc voltmeter.</a:t>
            </a:r>
          </a:p>
          <a:p>
            <a:pPr>
              <a:buNone/>
            </a:pPr>
            <a:r>
              <a:rPr lang="en-US" sz="2800" dirty="0" smtClean="0">
                <a:sym typeface="Symbol"/>
              </a:rPr>
              <a:t>The total resistance of the voltmeter will be </a:t>
            </a:r>
          </a:p>
          <a:p>
            <a:pPr>
              <a:buNone/>
            </a:pPr>
            <a:r>
              <a:rPr lang="en-US" sz="2800" dirty="0" smtClean="0"/>
              <a:t>                    R </a:t>
            </a:r>
            <a:r>
              <a:rPr lang="en-US" sz="2800" baseline="-25000" dirty="0" smtClean="0"/>
              <a:t>total</a:t>
            </a:r>
            <a:r>
              <a:rPr lang="en-US" sz="2800" dirty="0" smtClean="0"/>
              <a:t> = S . V, </a:t>
            </a:r>
          </a:p>
          <a:p>
            <a:pPr>
              <a:buNone/>
            </a:pPr>
            <a:r>
              <a:rPr lang="en-US" sz="2800" dirty="0" smtClean="0"/>
              <a:t>                    R</a:t>
            </a:r>
            <a:r>
              <a:rPr lang="en-US" sz="2800" baseline="-25000" dirty="0" smtClean="0"/>
              <a:t>s</a:t>
            </a:r>
            <a:r>
              <a:rPr lang="en-US" sz="2800" dirty="0" smtClean="0"/>
              <a:t> = (S. V) - R</a:t>
            </a:r>
            <a:r>
              <a:rPr lang="en-US" sz="2800" baseline="-25000" dirty="0" smtClean="0"/>
              <a:t>m</a:t>
            </a:r>
            <a:endParaRPr lang="en-US" sz="2800" dirty="0" smtClean="0"/>
          </a:p>
          <a:p>
            <a:pPr>
              <a:buNone/>
            </a:pPr>
            <a:r>
              <a:rPr lang="en-US" sz="2800" dirty="0" smtClean="0">
                <a:sym typeface="Symbol"/>
              </a:rPr>
              <a:t> </a:t>
            </a:r>
            <a:endParaRPr lang="en-US" sz="2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lstStyle/>
          <a:p>
            <a:r>
              <a:rPr lang="en-US" dirty="0" smtClean="0"/>
              <a:t>Loading Effect</a:t>
            </a:r>
            <a:endParaRPr lang="en-US" dirty="0"/>
          </a:p>
        </p:txBody>
      </p:sp>
      <p:sp>
        <p:nvSpPr>
          <p:cNvPr id="3" name="Content Placeholder 2"/>
          <p:cNvSpPr>
            <a:spLocks noGrp="1"/>
          </p:cNvSpPr>
          <p:nvPr>
            <p:ph idx="1"/>
          </p:nvPr>
        </p:nvSpPr>
        <p:spPr>
          <a:xfrm>
            <a:off x="457200" y="1371600"/>
            <a:ext cx="8229600" cy="5181600"/>
          </a:xfrm>
        </p:spPr>
        <p:txBody>
          <a:bodyPr/>
          <a:lstStyle/>
          <a:p>
            <a:pPr>
              <a:buNone/>
            </a:pPr>
            <a:r>
              <a:rPr lang="en-US" sz="2800" dirty="0" smtClean="0"/>
              <a:t>  A low sensitivity meter may give a correct reading when measuring voltages in a low resistance circuits. A voltmeter when connected across  two points in a highly resistive circuit, acts as a shunt for that portion of the circuit and thus reduces the equivalent resistance in that portion of the circuit and thus reduces the equivalent resistance in that portion of the circuit. The meter will give a lower indication of the voltage drop that actually existed before the meter was connected. This effect is called the loading effect of an instrument</a:t>
            </a:r>
          </a:p>
          <a:p>
            <a:pPr>
              <a:buNone/>
            </a:pPr>
            <a:r>
              <a:rPr lang="en-US" sz="2800" dirty="0" smtClean="0"/>
              <a:t> </a:t>
            </a:r>
            <a:endParaRPr lang="en-US" sz="2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62000"/>
          </a:xfrm>
        </p:spPr>
        <p:txBody>
          <a:bodyPr/>
          <a:lstStyle/>
          <a:p>
            <a:r>
              <a:rPr lang="en-US" sz="3200" dirty="0" smtClean="0"/>
              <a:t>Electrodynamometer</a:t>
            </a:r>
            <a:endParaRPr lang="en-US" sz="3200" dirty="0"/>
          </a:p>
        </p:txBody>
      </p:sp>
      <p:sp>
        <p:nvSpPr>
          <p:cNvPr id="3" name="Content Placeholder 2"/>
          <p:cNvSpPr>
            <a:spLocks noGrp="1"/>
          </p:cNvSpPr>
          <p:nvPr>
            <p:ph idx="1"/>
          </p:nvPr>
        </p:nvSpPr>
        <p:spPr>
          <a:xfrm>
            <a:off x="457200" y="1600200"/>
            <a:ext cx="8229600" cy="5029200"/>
          </a:xfrm>
        </p:spPr>
        <p:txBody>
          <a:bodyPr/>
          <a:lstStyle/>
          <a:p>
            <a:r>
              <a:rPr lang="en-US" sz="2800" dirty="0" smtClean="0"/>
              <a:t>It can be used for ac as well dc measurements. It contains two types of coils, a fixed coil and a moving coil. The field is produced by a fixed coil. This coil is divided into two settings to give a more uniform field.</a:t>
            </a:r>
          </a:p>
          <a:p>
            <a:r>
              <a:rPr lang="en-US" sz="2400" dirty="0" smtClean="0"/>
              <a:t>Deflecting Torque = Td = BANI</a:t>
            </a:r>
          </a:p>
          <a:p>
            <a:r>
              <a:rPr lang="en-US" sz="2400" dirty="0" smtClean="0"/>
              <a:t>Where B= flux density of the magnetic field in which the coil moves</a:t>
            </a:r>
          </a:p>
          <a:p>
            <a:r>
              <a:rPr lang="en-US" sz="2400" dirty="0" smtClean="0"/>
              <a:t>A= Area of cross-section of coil</a:t>
            </a:r>
          </a:p>
          <a:p>
            <a:r>
              <a:rPr lang="en-US" sz="2400" dirty="0" smtClean="0"/>
              <a:t>I =Current through coil </a:t>
            </a:r>
          </a:p>
          <a:p>
            <a:r>
              <a:rPr lang="en-US" sz="2400" dirty="0" smtClean="0"/>
              <a:t>N= number of turns of coil</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Content Placeholder 2"/>
          <p:cNvSpPr>
            <a:spLocks noGrp="1"/>
          </p:cNvSpPr>
          <p:nvPr>
            <p:ph idx="1"/>
          </p:nvPr>
        </p:nvSpPr>
        <p:spPr>
          <a:xfrm>
            <a:off x="457200" y="685800"/>
            <a:ext cx="8229600" cy="5440363"/>
          </a:xfrm>
        </p:spPr>
        <p:txBody>
          <a:bodyPr/>
          <a:lstStyle/>
          <a:p>
            <a:r>
              <a:rPr lang="en-US" smtClean="0"/>
              <a:t>i.e. the measure of conformity to the true value.</a:t>
            </a:r>
          </a:p>
          <a:p>
            <a:r>
              <a:rPr lang="en-US" smtClean="0"/>
              <a:t>Precision: It refers to the degree of agreement with a group of measurements or instruments i. e. the measure of reproducibility. Precision has two characteristics:</a:t>
            </a:r>
          </a:p>
          <a:p>
            <a:pPr>
              <a:buFontTx/>
              <a:buNone/>
            </a:pPr>
            <a:r>
              <a:rPr lang="en-US" smtClean="0"/>
              <a:t>(i) Conformity, and the</a:t>
            </a:r>
          </a:p>
          <a:p>
            <a:pPr>
              <a:buFontTx/>
              <a:buNone/>
            </a:pPr>
            <a:r>
              <a:rPr lang="en-US" smtClean="0"/>
              <a:t>(ii) Number of significant figures to which measurements may be made.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248400"/>
          </a:xfrm>
        </p:spPr>
        <p:txBody>
          <a:bodyPr/>
          <a:lstStyle/>
          <a:p>
            <a:pPr>
              <a:buNone/>
            </a:pPr>
            <a:r>
              <a:rPr lang="en-US" sz="2800" dirty="0" smtClean="0"/>
              <a:t>                             </a:t>
            </a:r>
            <a:r>
              <a:rPr lang="en-US" sz="2400" dirty="0" smtClean="0"/>
              <a:t>But B </a:t>
            </a:r>
            <a:r>
              <a:rPr lang="en-US" sz="2400" dirty="0" smtClean="0">
                <a:sym typeface="Symbol"/>
              </a:rPr>
              <a:t> I</a:t>
            </a:r>
          </a:p>
          <a:p>
            <a:pPr>
              <a:buNone/>
            </a:pPr>
            <a:r>
              <a:rPr lang="en-US" sz="2400" dirty="0" smtClean="0">
                <a:sym typeface="Symbol"/>
              </a:rPr>
              <a:t>                      Therefore T d  </a:t>
            </a:r>
            <a:r>
              <a:rPr lang="en-US" sz="2400" dirty="0" smtClean="0"/>
              <a:t>I</a:t>
            </a:r>
            <a:r>
              <a:rPr lang="en-US" sz="2400" baseline="30000" dirty="0" smtClean="0"/>
              <a:t>2</a:t>
            </a:r>
            <a:endParaRPr lang="en-US" sz="2400" dirty="0" smtClean="0"/>
          </a:p>
          <a:p>
            <a:pPr>
              <a:buNone/>
            </a:pPr>
            <a:r>
              <a:rPr lang="en-US" sz="2400" dirty="0" smtClean="0"/>
              <a:t> Instantaneous deflecting torque, T </a:t>
            </a:r>
            <a:r>
              <a:rPr lang="en-US" sz="2400" dirty="0" err="1" smtClean="0"/>
              <a:t>i</a:t>
            </a:r>
            <a:r>
              <a:rPr lang="en-US" sz="2400" dirty="0" smtClean="0"/>
              <a:t>= i1 i2.dM/d</a:t>
            </a:r>
            <a:r>
              <a:rPr lang="en-US" sz="2400" dirty="0" smtClean="0">
                <a:sym typeface="Symbol"/>
              </a:rPr>
              <a:t></a:t>
            </a:r>
          </a:p>
          <a:p>
            <a:pPr>
              <a:buNone/>
            </a:pPr>
            <a:r>
              <a:rPr lang="en-US" sz="2400" dirty="0" smtClean="0">
                <a:sym typeface="Symbol"/>
              </a:rPr>
              <a:t>Where i1=instantaneous current in the fixed coil</a:t>
            </a:r>
          </a:p>
          <a:p>
            <a:pPr>
              <a:buNone/>
            </a:pPr>
            <a:r>
              <a:rPr lang="en-US" sz="2400" dirty="0" smtClean="0">
                <a:sym typeface="Symbol"/>
              </a:rPr>
              <a:t>I2 =instantaneous current in the moving coil</a:t>
            </a:r>
          </a:p>
          <a:p>
            <a:pPr>
              <a:buNone/>
            </a:pPr>
            <a:r>
              <a:rPr lang="en-US" sz="2400" dirty="0" smtClean="0">
                <a:sym typeface="Symbol"/>
              </a:rPr>
              <a:t>M= mutual inductance of coils</a:t>
            </a:r>
          </a:p>
          <a:p>
            <a:pPr>
              <a:buNone/>
            </a:pPr>
            <a:r>
              <a:rPr lang="en-US" sz="2400" dirty="0" smtClean="0">
                <a:sym typeface="Symbol"/>
              </a:rPr>
              <a:t> = deflection of pointer</a:t>
            </a:r>
          </a:p>
          <a:p>
            <a:pPr>
              <a:buNone/>
            </a:pPr>
            <a:r>
              <a:rPr lang="en-US" sz="2400" dirty="0" smtClean="0"/>
              <a:t>Operating with DC: </a:t>
            </a:r>
            <a:r>
              <a:rPr lang="en-US" sz="2400" dirty="0" smtClean="0">
                <a:sym typeface="Symbol"/>
              </a:rPr>
              <a:t>T d = I1. I2</a:t>
            </a:r>
            <a:r>
              <a:rPr lang="en-US" sz="2400" dirty="0" smtClean="0"/>
              <a:t>dM/d</a:t>
            </a:r>
            <a:r>
              <a:rPr lang="en-US" sz="2400" dirty="0" smtClean="0">
                <a:sym typeface="Symbol"/>
              </a:rPr>
              <a:t></a:t>
            </a:r>
          </a:p>
          <a:p>
            <a:pPr>
              <a:buNone/>
            </a:pPr>
            <a:r>
              <a:rPr lang="en-US" sz="2400" dirty="0" smtClean="0">
                <a:sym typeface="Symbol"/>
              </a:rPr>
              <a:t>Where I1= dc current through fixed coil</a:t>
            </a:r>
          </a:p>
          <a:p>
            <a:pPr>
              <a:buNone/>
            </a:pPr>
            <a:r>
              <a:rPr lang="en-US" sz="2400" dirty="0" smtClean="0"/>
              <a:t>I2 = dc current through moving coil </a:t>
            </a:r>
          </a:p>
          <a:p>
            <a:pPr>
              <a:buNone/>
            </a:pPr>
            <a:r>
              <a:rPr lang="en-US" sz="2400" dirty="0" smtClean="0"/>
              <a:t>This deflecting torque deflects the moving coil to such a position where the controlling torque(K</a:t>
            </a:r>
            <a:r>
              <a:rPr lang="en-US" sz="2400" dirty="0" smtClean="0">
                <a:sym typeface="Symbol"/>
              </a:rPr>
              <a:t>)</a:t>
            </a:r>
          </a:p>
          <a:p>
            <a:pPr>
              <a:buNone/>
            </a:pPr>
            <a:r>
              <a:rPr lang="en-US" sz="2800" dirty="0" smtClean="0"/>
              <a:t>Of the spring is equal to the deflecting torque. Therefore ,</a:t>
            </a:r>
          </a:p>
          <a:p>
            <a:pPr>
              <a:buNone/>
            </a:pPr>
            <a:endParaRPr lang="en-US" sz="2800" dirty="0" smtClean="0"/>
          </a:p>
          <a:p>
            <a:pPr>
              <a:buNone/>
            </a:pPr>
            <a:endParaRPr lang="en-US" sz="2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a:buNone/>
            </a:pPr>
            <a:r>
              <a:rPr lang="en-US" sz="2400" dirty="0" smtClean="0"/>
              <a:t>K</a:t>
            </a:r>
            <a:r>
              <a:rPr lang="en-US" sz="2400" dirty="0" smtClean="0">
                <a:sym typeface="Symbol"/>
              </a:rPr>
              <a:t></a:t>
            </a:r>
            <a:r>
              <a:rPr lang="en-US" sz="2400" dirty="0" smtClean="0"/>
              <a:t> = I</a:t>
            </a:r>
            <a:r>
              <a:rPr lang="en-US" sz="2400" baseline="-25000" dirty="0" smtClean="0"/>
              <a:t>1</a:t>
            </a:r>
            <a:r>
              <a:rPr lang="en-US" sz="2400" dirty="0" smtClean="0"/>
              <a:t> I</a:t>
            </a:r>
            <a:r>
              <a:rPr lang="en-US" sz="2400" baseline="-25000" dirty="0" smtClean="0"/>
              <a:t>2</a:t>
            </a:r>
            <a:r>
              <a:rPr lang="en-US" sz="2400" dirty="0" smtClean="0"/>
              <a:t> </a:t>
            </a:r>
            <a:r>
              <a:rPr lang="en-US" sz="2400" dirty="0" err="1" smtClean="0"/>
              <a:t>dM</a:t>
            </a:r>
            <a:r>
              <a:rPr lang="en-US" sz="2400" dirty="0" smtClean="0"/>
              <a:t>/d</a:t>
            </a:r>
            <a:r>
              <a:rPr lang="en-US" sz="2400" dirty="0" smtClean="0">
                <a:sym typeface="Symbol"/>
              </a:rPr>
              <a:t></a:t>
            </a:r>
            <a:endParaRPr lang="en-US" sz="2400" dirty="0" smtClean="0"/>
          </a:p>
          <a:p>
            <a:pPr>
              <a:buNone/>
            </a:pPr>
            <a:r>
              <a:rPr lang="en-US" sz="2400" dirty="0" smtClean="0">
                <a:sym typeface="Symbol"/>
              </a:rPr>
              <a:t></a:t>
            </a:r>
            <a:r>
              <a:rPr lang="en-US" sz="2400" dirty="0" smtClean="0"/>
              <a:t> = (I</a:t>
            </a:r>
            <a:r>
              <a:rPr lang="en-US" sz="2400" baseline="-25000" dirty="0" smtClean="0"/>
              <a:t>1</a:t>
            </a:r>
            <a:r>
              <a:rPr lang="en-US" sz="2400" dirty="0" smtClean="0"/>
              <a:t> I</a:t>
            </a:r>
            <a:r>
              <a:rPr lang="en-US" sz="2400" baseline="-25000" dirty="0" smtClean="0"/>
              <a:t>2</a:t>
            </a:r>
            <a:r>
              <a:rPr lang="en-US" sz="2400" dirty="0" smtClean="0"/>
              <a:t>/K) </a:t>
            </a:r>
            <a:r>
              <a:rPr lang="en-US" sz="2400" dirty="0" err="1" smtClean="0"/>
              <a:t>dM</a:t>
            </a:r>
            <a:r>
              <a:rPr lang="en-US" sz="2400" dirty="0" smtClean="0"/>
              <a:t>/d</a:t>
            </a:r>
            <a:r>
              <a:rPr lang="en-US" sz="2400" dirty="0" smtClean="0">
                <a:sym typeface="Symbol"/>
              </a:rPr>
              <a:t></a:t>
            </a:r>
            <a:endParaRPr lang="en-US" sz="2400" dirty="0" smtClean="0"/>
          </a:p>
          <a:p>
            <a:pPr>
              <a:buNone/>
            </a:pPr>
            <a:r>
              <a:rPr lang="en-US" sz="2400" u="sng" dirty="0" smtClean="0"/>
              <a:t>Ac Currents:</a:t>
            </a:r>
          </a:p>
          <a:p>
            <a:pPr>
              <a:buNone/>
            </a:pPr>
            <a:r>
              <a:rPr lang="en-US" sz="2400" dirty="0" smtClean="0"/>
              <a:t>The meter will show the average value of the deflecting  torque. Therefore,</a:t>
            </a:r>
          </a:p>
          <a:p>
            <a:pPr>
              <a:buNone/>
            </a:pPr>
            <a:r>
              <a:rPr lang="en-US" sz="2400" dirty="0" smtClean="0"/>
              <a:t>T </a:t>
            </a:r>
            <a:r>
              <a:rPr lang="en-US" sz="2400" baseline="-25000" dirty="0" err="1" smtClean="0"/>
              <a:t>av</a:t>
            </a:r>
            <a:r>
              <a:rPr lang="en-US" sz="2400" dirty="0" smtClean="0"/>
              <a:t>= </a:t>
            </a:r>
            <a:r>
              <a:rPr lang="en-US" sz="2400" dirty="0" err="1" smtClean="0"/>
              <a:t>dM</a:t>
            </a:r>
            <a:r>
              <a:rPr lang="en-US" sz="2400" dirty="0" smtClean="0"/>
              <a:t>/d</a:t>
            </a:r>
            <a:r>
              <a:rPr lang="en-US" sz="2400" dirty="0" smtClean="0">
                <a:sym typeface="Symbol"/>
              </a:rPr>
              <a:t></a:t>
            </a:r>
            <a:r>
              <a:rPr lang="en-US" sz="2400" dirty="0" smtClean="0"/>
              <a:t> (1/T)</a:t>
            </a:r>
            <a:r>
              <a:rPr lang="en-US" sz="2400" dirty="0" smtClean="0">
                <a:sym typeface="Symbol"/>
              </a:rPr>
              <a:t></a:t>
            </a:r>
            <a:r>
              <a:rPr lang="en-US" sz="2400" dirty="0" smtClean="0"/>
              <a:t>i</a:t>
            </a:r>
            <a:r>
              <a:rPr lang="en-US" sz="2400" baseline="-25000" dirty="0" smtClean="0"/>
              <a:t>1</a:t>
            </a:r>
            <a:r>
              <a:rPr lang="en-US" sz="2400" dirty="0" smtClean="0"/>
              <a:t>.i</a:t>
            </a:r>
            <a:r>
              <a:rPr lang="en-US" sz="2400" baseline="-25000" dirty="0" smtClean="0"/>
              <a:t>2</a:t>
            </a:r>
            <a:r>
              <a:rPr lang="en-US" sz="2400" dirty="0" smtClean="0"/>
              <a:t> </a:t>
            </a:r>
            <a:r>
              <a:rPr lang="en-US" sz="2400" dirty="0" err="1" smtClean="0"/>
              <a:t>dt</a:t>
            </a:r>
            <a:endParaRPr lang="en-US" sz="2400" dirty="0" smtClean="0"/>
          </a:p>
          <a:p>
            <a:pPr>
              <a:buNone/>
            </a:pPr>
            <a:r>
              <a:rPr lang="en-US" sz="2400" u="sng" dirty="0" smtClean="0"/>
              <a:t> Sinusoidal currents:</a:t>
            </a:r>
          </a:p>
          <a:p>
            <a:pPr>
              <a:buNone/>
            </a:pPr>
            <a:r>
              <a:rPr lang="en-US" sz="2400" dirty="0" smtClean="0"/>
              <a:t>Let i</a:t>
            </a:r>
            <a:r>
              <a:rPr lang="en-US" sz="2400" baseline="-25000" dirty="0" smtClean="0"/>
              <a:t>1</a:t>
            </a:r>
            <a:r>
              <a:rPr lang="en-US" sz="2400" dirty="0" smtClean="0"/>
              <a:t>= I</a:t>
            </a:r>
            <a:r>
              <a:rPr lang="en-US" sz="2400" baseline="-25000" dirty="0" smtClean="0"/>
              <a:t>m1</a:t>
            </a:r>
            <a:r>
              <a:rPr lang="en-US" sz="2400" dirty="0" smtClean="0"/>
              <a:t> </a:t>
            </a:r>
            <a:r>
              <a:rPr lang="en-US" sz="2400" dirty="0" err="1" smtClean="0"/>
              <a:t>sin</a:t>
            </a:r>
            <a:r>
              <a:rPr lang="en-US" sz="2400" dirty="0" err="1" smtClean="0">
                <a:sym typeface="Symbol"/>
              </a:rPr>
              <a:t></a:t>
            </a:r>
            <a:r>
              <a:rPr lang="en-US" sz="2400" dirty="0" err="1" smtClean="0"/>
              <a:t>t</a:t>
            </a:r>
            <a:endParaRPr lang="en-US" sz="2400" dirty="0" smtClean="0"/>
          </a:p>
          <a:p>
            <a:pPr>
              <a:buNone/>
            </a:pPr>
            <a:r>
              <a:rPr lang="en-US" sz="2400" dirty="0" smtClean="0"/>
              <a:t>          i</a:t>
            </a:r>
            <a:r>
              <a:rPr lang="en-US" sz="2400" baseline="-25000" dirty="0" smtClean="0"/>
              <a:t>2</a:t>
            </a:r>
            <a:r>
              <a:rPr lang="en-US" sz="2400" dirty="0" smtClean="0"/>
              <a:t> = I</a:t>
            </a:r>
            <a:r>
              <a:rPr lang="en-US" sz="2400" baseline="-25000" dirty="0" smtClean="0"/>
              <a:t>m2</a:t>
            </a:r>
            <a:r>
              <a:rPr lang="en-US" sz="2400" dirty="0" smtClean="0"/>
              <a:t> </a:t>
            </a:r>
            <a:r>
              <a:rPr lang="en-US" sz="2400" dirty="0" err="1" smtClean="0"/>
              <a:t>sin</a:t>
            </a:r>
            <a:r>
              <a:rPr lang="en-US" sz="2400" dirty="0" err="1" smtClean="0">
                <a:sym typeface="Symbol"/>
              </a:rPr>
              <a:t></a:t>
            </a:r>
            <a:r>
              <a:rPr lang="en-US" sz="2400" dirty="0" err="1" smtClean="0"/>
              <a:t>t</a:t>
            </a:r>
            <a:endParaRPr lang="en-US" sz="2400" dirty="0" smtClean="0"/>
          </a:p>
          <a:p>
            <a:pPr>
              <a:buNone/>
            </a:pPr>
            <a:r>
              <a:rPr lang="en-US" sz="2400" dirty="0" smtClean="0"/>
              <a:t> T </a:t>
            </a:r>
            <a:r>
              <a:rPr lang="en-US" sz="2400" baseline="-25000" dirty="0" err="1" smtClean="0"/>
              <a:t>av</a:t>
            </a:r>
            <a:r>
              <a:rPr lang="en-US" sz="2400" baseline="-25000" dirty="0" smtClean="0"/>
              <a:t>  </a:t>
            </a:r>
            <a:r>
              <a:rPr lang="en-US" sz="2400" dirty="0" smtClean="0"/>
              <a:t>= </a:t>
            </a:r>
            <a:r>
              <a:rPr lang="en-US" sz="2400" dirty="0" err="1" smtClean="0"/>
              <a:t>dM</a:t>
            </a:r>
            <a:r>
              <a:rPr lang="en-US" sz="2400" dirty="0" smtClean="0"/>
              <a:t>/d</a:t>
            </a:r>
            <a:r>
              <a:rPr lang="en-US" sz="2400" dirty="0" smtClean="0">
                <a:sym typeface="Symbol"/>
              </a:rPr>
              <a:t></a:t>
            </a:r>
            <a:r>
              <a:rPr lang="en-US" sz="2400" dirty="0" smtClean="0"/>
              <a:t> (1/T)</a:t>
            </a:r>
            <a:r>
              <a:rPr lang="en-US" sz="2400" dirty="0" smtClean="0">
                <a:sym typeface="Symbol"/>
              </a:rPr>
              <a:t></a:t>
            </a:r>
            <a:r>
              <a:rPr lang="en-US" sz="2400" dirty="0" smtClean="0"/>
              <a:t> I</a:t>
            </a:r>
            <a:r>
              <a:rPr lang="en-US" sz="2400" baseline="-25000" dirty="0" smtClean="0"/>
              <a:t>m1</a:t>
            </a:r>
            <a:r>
              <a:rPr lang="en-US" sz="2400" dirty="0" smtClean="0"/>
              <a:t> I</a:t>
            </a:r>
            <a:r>
              <a:rPr lang="en-US" sz="2400" baseline="-25000" dirty="0" smtClean="0"/>
              <a:t>m2 </a:t>
            </a:r>
            <a:r>
              <a:rPr lang="en-US" sz="2400" dirty="0" err="1" smtClean="0"/>
              <a:t>sin</a:t>
            </a:r>
            <a:r>
              <a:rPr lang="en-US" sz="2400" dirty="0" err="1" smtClean="0">
                <a:sym typeface="Symbol"/>
              </a:rPr>
              <a:t></a:t>
            </a:r>
            <a:r>
              <a:rPr lang="en-US" sz="2400" dirty="0" err="1" smtClean="0"/>
              <a:t>t</a:t>
            </a:r>
            <a:r>
              <a:rPr lang="en-US" sz="2400" dirty="0" smtClean="0"/>
              <a:t>  sin(</a:t>
            </a:r>
            <a:r>
              <a:rPr lang="en-US" sz="2400" dirty="0" smtClean="0">
                <a:sym typeface="Symbol"/>
              </a:rPr>
              <a:t></a:t>
            </a:r>
            <a:r>
              <a:rPr lang="en-US" sz="2400" dirty="0" smtClean="0"/>
              <a:t>t-</a:t>
            </a:r>
            <a:r>
              <a:rPr lang="en-US" sz="2400" dirty="0" smtClean="0">
                <a:sym typeface="Symbol"/>
              </a:rPr>
              <a:t></a:t>
            </a:r>
            <a:r>
              <a:rPr lang="en-US" sz="2400" dirty="0" smtClean="0"/>
              <a:t>)</a:t>
            </a:r>
            <a:r>
              <a:rPr lang="en-US" sz="2400" dirty="0" err="1" smtClean="0"/>
              <a:t>dt</a:t>
            </a:r>
            <a:endParaRPr lang="en-US" sz="2400" dirty="0" smtClean="0"/>
          </a:p>
          <a:p>
            <a:pPr>
              <a:buNone/>
            </a:pPr>
            <a:r>
              <a:rPr lang="en-US" sz="2400" dirty="0" smtClean="0"/>
              <a:t>        =1/2 (I</a:t>
            </a:r>
            <a:r>
              <a:rPr lang="en-US" sz="2400" baseline="-25000" dirty="0" smtClean="0"/>
              <a:t>m1</a:t>
            </a:r>
            <a:r>
              <a:rPr lang="en-US" sz="2400" dirty="0" smtClean="0"/>
              <a:t> I</a:t>
            </a:r>
            <a:r>
              <a:rPr lang="en-US" sz="2400" baseline="-25000" dirty="0" smtClean="0"/>
              <a:t>m2</a:t>
            </a:r>
            <a:r>
              <a:rPr lang="en-US" sz="2400" dirty="0" smtClean="0"/>
              <a:t>)</a:t>
            </a:r>
            <a:r>
              <a:rPr lang="en-US" sz="2400" dirty="0" err="1" smtClean="0"/>
              <a:t>cos</a:t>
            </a:r>
            <a:r>
              <a:rPr lang="en-US" sz="2400" dirty="0" smtClean="0">
                <a:sym typeface="Symbol"/>
              </a:rPr>
              <a:t></a:t>
            </a:r>
            <a:r>
              <a:rPr lang="en-US" sz="2400" dirty="0" smtClean="0"/>
              <a:t> </a:t>
            </a:r>
            <a:r>
              <a:rPr lang="en-US" sz="2400" dirty="0" err="1" smtClean="0"/>
              <a:t>dM</a:t>
            </a:r>
            <a:r>
              <a:rPr lang="en-US" sz="2400" dirty="0" smtClean="0"/>
              <a:t>/d</a:t>
            </a:r>
            <a:r>
              <a:rPr lang="en-US" sz="2400" dirty="0" smtClean="0">
                <a:sym typeface="Symbol"/>
              </a:rPr>
              <a:t></a:t>
            </a:r>
            <a:endParaRPr lang="en-US" sz="2400" dirty="0" smtClean="0"/>
          </a:p>
          <a:p>
            <a:pPr>
              <a:buNone/>
            </a:pPr>
            <a:r>
              <a:rPr lang="en-US" sz="2400" dirty="0" smtClean="0"/>
              <a:t>  therefore, T </a:t>
            </a:r>
            <a:r>
              <a:rPr lang="en-US" sz="2400" baseline="-25000" dirty="0" err="1" smtClean="0"/>
              <a:t>av</a:t>
            </a:r>
            <a:r>
              <a:rPr lang="en-US" sz="2400" dirty="0" smtClean="0"/>
              <a:t> = I</a:t>
            </a:r>
            <a:r>
              <a:rPr lang="en-US" sz="2400" baseline="-25000" dirty="0" smtClean="0"/>
              <a:t>1</a:t>
            </a:r>
            <a:r>
              <a:rPr lang="en-US" sz="2400" dirty="0" smtClean="0"/>
              <a:t>I</a:t>
            </a:r>
            <a:r>
              <a:rPr lang="en-US" sz="2400" baseline="-25000" dirty="0" smtClean="0"/>
              <a:t>2</a:t>
            </a:r>
            <a:r>
              <a:rPr lang="en-US" sz="2400" dirty="0" smtClean="0"/>
              <a:t> </a:t>
            </a:r>
            <a:r>
              <a:rPr lang="en-US" sz="2400" dirty="0" err="1" smtClean="0"/>
              <a:t>cos</a:t>
            </a:r>
            <a:r>
              <a:rPr lang="en-US" sz="2400" dirty="0" smtClean="0">
                <a:sym typeface="Symbol"/>
              </a:rPr>
              <a:t></a:t>
            </a:r>
            <a:r>
              <a:rPr lang="en-US" sz="2400" dirty="0" smtClean="0"/>
              <a:t> </a:t>
            </a:r>
            <a:r>
              <a:rPr lang="en-US" sz="2400" dirty="0" err="1" smtClean="0"/>
              <a:t>dM</a:t>
            </a:r>
            <a:r>
              <a:rPr lang="en-US" sz="2400" dirty="0" smtClean="0"/>
              <a:t>/d</a:t>
            </a:r>
            <a:r>
              <a:rPr lang="en-US" sz="2400" dirty="0" smtClean="0">
                <a:sym typeface="Symbol"/>
              </a:rPr>
              <a:t></a:t>
            </a:r>
          </a:p>
          <a:p>
            <a:pPr>
              <a:buNone/>
            </a:pPr>
            <a:r>
              <a:rPr lang="en-US" sz="2400" dirty="0" smtClean="0">
                <a:sym typeface="Symbol"/>
              </a:rPr>
              <a:t>Where </a:t>
            </a:r>
            <a:r>
              <a:rPr lang="en-US" sz="2400" dirty="0" smtClean="0"/>
              <a:t>I</a:t>
            </a:r>
            <a:r>
              <a:rPr lang="en-US" sz="2400" baseline="-25000" dirty="0" smtClean="0"/>
              <a:t>1,</a:t>
            </a:r>
            <a:r>
              <a:rPr lang="en-US" sz="2400" dirty="0" smtClean="0"/>
              <a:t>I</a:t>
            </a:r>
            <a:r>
              <a:rPr lang="en-US" sz="2400" baseline="-25000" dirty="0" smtClean="0"/>
              <a:t>2  are the </a:t>
            </a:r>
            <a:r>
              <a:rPr lang="en-US" sz="2400" baseline="-25000" dirty="0" err="1" smtClean="0"/>
              <a:t>rms</a:t>
            </a:r>
            <a:r>
              <a:rPr lang="en-US" sz="2400" baseline="-25000" dirty="0" smtClean="0"/>
              <a:t> values of </a:t>
            </a:r>
            <a:r>
              <a:rPr lang="en-US" sz="2400" dirty="0" smtClean="0"/>
              <a:t>i</a:t>
            </a:r>
            <a:r>
              <a:rPr lang="en-US" sz="2400" baseline="-25000" dirty="0" smtClean="0"/>
              <a:t>1 and </a:t>
            </a:r>
            <a:r>
              <a:rPr lang="en-US" sz="2400" dirty="0" smtClean="0"/>
              <a:t>i2 , </a:t>
            </a:r>
            <a:r>
              <a:rPr lang="en-US" sz="2400" dirty="0" err="1" smtClean="0"/>
              <a:t>rspectively</a:t>
            </a:r>
            <a:r>
              <a:rPr lang="en-US" sz="2400" dirty="0" smtClean="0"/>
              <a:t>.</a:t>
            </a:r>
          </a:p>
          <a:p>
            <a:pPr>
              <a:buNone/>
            </a:pPr>
            <a:endParaRPr lang="en-US" sz="2400" dirty="0" smtClean="0"/>
          </a:p>
          <a:p>
            <a:pPr>
              <a:buNone/>
            </a:pPr>
            <a:endParaRPr lang="en-US" sz="2800" dirty="0" smtClean="0"/>
          </a:p>
          <a:p>
            <a:pPr>
              <a:buNone/>
            </a:pPr>
            <a:endParaRPr lang="en-US" sz="2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lstStyle/>
          <a:p>
            <a:r>
              <a:rPr lang="en-US" dirty="0" smtClean="0"/>
              <a:t>K</a:t>
            </a:r>
            <a:r>
              <a:rPr lang="en-US" dirty="0" smtClean="0">
                <a:sym typeface="Symbol"/>
              </a:rPr>
              <a:t> =</a:t>
            </a:r>
            <a:r>
              <a:rPr lang="en-US" dirty="0" smtClean="0"/>
              <a:t> I</a:t>
            </a:r>
            <a:r>
              <a:rPr lang="en-US" baseline="-25000" dirty="0" smtClean="0"/>
              <a:t>1</a:t>
            </a:r>
            <a:r>
              <a:rPr lang="en-US" dirty="0" smtClean="0"/>
              <a:t> I</a:t>
            </a:r>
            <a:r>
              <a:rPr lang="en-US" baseline="-25000" dirty="0" smtClean="0"/>
              <a:t>2</a:t>
            </a:r>
            <a:r>
              <a:rPr lang="en-US" dirty="0" smtClean="0"/>
              <a:t>cos</a:t>
            </a:r>
            <a:r>
              <a:rPr lang="en-US" dirty="0" smtClean="0">
                <a:sym typeface="Symbol"/>
              </a:rPr>
              <a:t></a:t>
            </a:r>
            <a:r>
              <a:rPr lang="en-US" dirty="0" smtClean="0"/>
              <a:t> </a:t>
            </a:r>
            <a:r>
              <a:rPr lang="en-US" dirty="0" err="1" smtClean="0"/>
              <a:t>dM</a:t>
            </a:r>
            <a:r>
              <a:rPr lang="en-US" dirty="0" smtClean="0"/>
              <a:t>/d</a:t>
            </a:r>
            <a:r>
              <a:rPr lang="en-US" dirty="0" smtClean="0">
                <a:sym typeface="Symbol"/>
              </a:rPr>
              <a:t></a:t>
            </a:r>
          </a:p>
          <a:p>
            <a:r>
              <a:rPr lang="en-US" dirty="0" smtClean="0"/>
              <a:t> </a:t>
            </a:r>
            <a:r>
              <a:rPr lang="en-US" dirty="0" smtClean="0">
                <a:sym typeface="Symbol"/>
              </a:rPr>
              <a:t>= 1/K (</a:t>
            </a:r>
            <a:r>
              <a:rPr lang="en-US" dirty="0" smtClean="0"/>
              <a:t> I</a:t>
            </a:r>
            <a:r>
              <a:rPr lang="en-US" baseline="-25000" dirty="0" smtClean="0"/>
              <a:t>1</a:t>
            </a:r>
            <a:r>
              <a:rPr lang="en-US" dirty="0" smtClean="0"/>
              <a:t> I</a:t>
            </a:r>
            <a:r>
              <a:rPr lang="en-US" baseline="-25000" dirty="0" smtClean="0"/>
              <a:t>2</a:t>
            </a:r>
            <a:r>
              <a:rPr lang="en-US" dirty="0" smtClean="0"/>
              <a:t>cos</a:t>
            </a:r>
            <a:r>
              <a:rPr lang="en-US" dirty="0" smtClean="0">
                <a:sym typeface="Symbol"/>
              </a:rPr>
              <a:t></a:t>
            </a:r>
            <a:r>
              <a:rPr lang="en-US" dirty="0" smtClean="0"/>
              <a:t> </a:t>
            </a:r>
            <a:r>
              <a:rPr lang="en-US" dirty="0" err="1" smtClean="0"/>
              <a:t>dM</a:t>
            </a:r>
            <a:r>
              <a:rPr lang="en-US" dirty="0" smtClean="0"/>
              <a:t>/d</a:t>
            </a:r>
            <a:r>
              <a:rPr lang="en-US" dirty="0" smtClean="0">
                <a:sym typeface="Symbol"/>
              </a:rPr>
              <a:t>)</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pramod\AppData\Local\Microsoft\Windows\Temporary Internet Files\Content.Word\eee6 001.jpg"/>
          <p:cNvPicPr/>
          <p:nvPr/>
        </p:nvPicPr>
        <p:blipFill>
          <a:blip r:embed="rId2"/>
          <a:srcRect/>
          <a:stretch>
            <a:fillRect/>
          </a:stretch>
        </p:blipFill>
        <p:spPr bwMode="auto">
          <a:xfrm>
            <a:off x="381000" y="304800"/>
            <a:ext cx="8382000" cy="57912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28600" y="0"/>
            <a:ext cx="9372600" cy="685800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304800" y="304800"/>
            <a:ext cx="8305800" cy="655320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381000" y="0"/>
            <a:ext cx="8458200" cy="670560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228600" y="228600"/>
            <a:ext cx="8534400" cy="6076950"/>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srcRect/>
          <a:stretch>
            <a:fillRect/>
          </a:stretch>
        </p:blipFill>
        <p:spPr bwMode="auto">
          <a:xfrm>
            <a:off x="114300" y="0"/>
            <a:ext cx="9029700" cy="6362700"/>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0" y="0"/>
            <a:ext cx="8991600" cy="63246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274638"/>
            <a:ext cx="8229600" cy="411162"/>
          </a:xfrm>
        </p:spPr>
        <p:txBody>
          <a:bodyPr/>
          <a:lstStyle/>
          <a:p>
            <a:r>
              <a:rPr lang="en-US" sz="2000" smtClean="0"/>
              <a:t>Resolution</a:t>
            </a:r>
            <a:br>
              <a:rPr lang="en-US" sz="2000" smtClean="0"/>
            </a:br>
            <a:endParaRPr lang="en-US" sz="2000" smtClean="0"/>
          </a:p>
        </p:txBody>
      </p:sp>
      <p:sp>
        <p:nvSpPr>
          <p:cNvPr id="16387" name="Content Placeholder 2"/>
          <p:cNvSpPr>
            <a:spLocks noGrp="1"/>
          </p:cNvSpPr>
          <p:nvPr>
            <p:ph idx="1"/>
          </p:nvPr>
        </p:nvSpPr>
        <p:spPr>
          <a:xfrm>
            <a:off x="457200" y="990600"/>
            <a:ext cx="8229600" cy="5135563"/>
          </a:xfrm>
        </p:spPr>
        <p:txBody>
          <a:bodyPr/>
          <a:lstStyle/>
          <a:p>
            <a:r>
              <a:rPr lang="en-US" sz="2400" smtClean="0"/>
              <a:t>RESOLUTION: It is defined as the smallest change input that can be detected by an instrument.</a:t>
            </a:r>
          </a:p>
          <a:p>
            <a:r>
              <a:rPr lang="en-US" sz="2400" smtClean="0"/>
              <a:t>SENSITIVITY: It is the ratio of output signal or response of the instrument to a change of input or measured variable.</a:t>
            </a:r>
          </a:p>
          <a:p>
            <a:r>
              <a:rPr lang="en-US" sz="2400" smtClean="0"/>
              <a:t>TRUE VALUE: It is the average of the infinite number of measurement, when the average devitation tends to be zero.</a:t>
            </a:r>
          </a:p>
          <a:p>
            <a:r>
              <a:rPr lang="en-US" sz="2400" smtClean="0"/>
              <a:t>Error: an error is a deviation from true value of the measured variable.</a:t>
            </a:r>
          </a:p>
          <a:p>
            <a:r>
              <a:rPr lang="en-US" sz="2400" smtClean="0"/>
              <a:t>Classification of instruments:</a:t>
            </a:r>
          </a:p>
          <a:p>
            <a:r>
              <a:rPr lang="en-US" sz="2400" smtClean="0"/>
              <a:t> 1. Absolute instrument- These give the quantity to be measured in terms of an instrument constant  and its deflection e.g. tangent galvanometer</a:t>
            </a:r>
          </a:p>
          <a:p>
            <a:pPr>
              <a:buFontTx/>
              <a:buNone/>
            </a:pPr>
            <a:endParaRPr lang="en-US" sz="240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pramod\AppData\Local\Microsoft\Windows\Temporary Internet Files\Content.Word\001.jpg"/>
          <p:cNvPicPr/>
          <p:nvPr/>
        </p:nvPicPr>
        <p:blipFill>
          <a:blip r:embed="rId2"/>
          <a:srcRect/>
          <a:stretch>
            <a:fillRect/>
          </a:stretch>
        </p:blipFill>
        <p:spPr bwMode="auto">
          <a:xfrm>
            <a:off x="228600" y="152400"/>
            <a:ext cx="8915400" cy="609600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685800" y="533400"/>
            <a:ext cx="8001000" cy="533400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304800" y="152400"/>
            <a:ext cx="8534400" cy="16764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381000" y="1905000"/>
            <a:ext cx="8229600" cy="4495800"/>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143000" y="685800"/>
            <a:ext cx="7086600" cy="487680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304800" y="304800"/>
            <a:ext cx="8839200" cy="594360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52400" y="152400"/>
            <a:ext cx="8458200" cy="632460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304800" y="304800"/>
            <a:ext cx="8610600" cy="33528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533400" y="3581400"/>
            <a:ext cx="8458200" cy="3170238"/>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152400" y="152400"/>
            <a:ext cx="8763000" cy="647700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152400" y="152400"/>
            <a:ext cx="8610600" cy="556260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990600" y="685800"/>
            <a:ext cx="7315200" cy="495300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lstStyle/>
          <a:p>
            <a:pPr>
              <a:buFontTx/>
              <a:buNone/>
              <a:defRPr/>
            </a:pPr>
            <a:r>
              <a:rPr lang="en-US" dirty="0" smtClean="0"/>
              <a:t>2. Secondary Instruments: These give the magnitude of the electrical quantity to be measured directly e.g. ammeter, voltmeter, wattmeter etc. These are  also classified on the basis of the type of input provided to them.:</a:t>
            </a:r>
          </a:p>
          <a:p>
            <a:pPr marL="514350" indent="-514350">
              <a:buFontTx/>
              <a:buAutoNum type="alphaLcParenR"/>
              <a:defRPr/>
            </a:pPr>
            <a:r>
              <a:rPr lang="en-US" dirty="0" smtClean="0"/>
              <a:t>Analog instruments</a:t>
            </a:r>
          </a:p>
          <a:p>
            <a:pPr marL="514350" indent="-514350">
              <a:buFontTx/>
              <a:buAutoNum type="alphaLcParenR"/>
              <a:defRPr/>
            </a:pPr>
            <a:r>
              <a:rPr lang="en-US" dirty="0" smtClean="0"/>
              <a:t>Digital instruments</a:t>
            </a:r>
          </a:p>
          <a:p>
            <a:pPr marL="514350" indent="-514350">
              <a:buFontTx/>
              <a:buNone/>
              <a:defRPr/>
            </a:pPr>
            <a:r>
              <a:rPr lang="en-US" dirty="0" smtClean="0"/>
              <a:t>c) Intelligent instrument </a:t>
            </a:r>
          </a:p>
          <a:p>
            <a:pPr marL="514350" indent="-514350">
              <a:buFontTx/>
              <a:buNone/>
              <a:defRPr/>
            </a:pPr>
            <a:r>
              <a:rPr lang="en-US" dirty="0" smtClean="0"/>
              <a:t>d)	Virtual instrument</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152400" y="152400"/>
            <a:ext cx="8610600" cy="6477000"/>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152400" y="152400"/>
            <a:ext cx="8534400" cy="640080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533400" y="685800"/>
            <a:ext cx="8153400" cy="548640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srcRect/>
          <a:stretch>
            <a:fillRect/>
          </a:stretch>
        </p:blipFill>
        <p:spPr bwMode="auto">
          <a:xfrm>
            <a:off x="381000" y="914400"/>
            <a:ext cx="5029200" cy="5257800"/>
          </a:xfrm>
          <a:prstGeom prst="rect">
            <a:avLst/>
          </a:prstGeom>
          <a:noFill/>
          <a:ln w="9525">
            <a:noFill/>
            <a:miter lim="800000"/>
            <a:headEnd/>
            <a:tailEnd/>
          </a:ln>
          <a:effectLst/>
        </p:spPr>
      </p:pic>
      <p:pic>
        <p:nvPicPr>
          <p:cNvPr id="13314" name="Picture 2"/>
          <p:cNvPicPr>
            <a:picLocks noChangeAspect="1" noChangeArrowheads="1"/>
          </p:cNvPicPr>
          <p:nvPr/>
        </p:nvPicPr>
        <p:blipFill>
          <a:blip r:embed="rId3"/>
          <a:srcRect/>
          <a:stretch>
            <a:fillRect/>
          </a:stretch>
        </p:blipFill>
        <p:spPr bwMode="auto">
          <a:xfrm>
            <a:off x="6235700" y="1447800"/>
            <a:ext cx="2603500" cy="3048000"/>
          </a:xfrm>
          <a:prstGeom prst="rect">
            <a:avLst/>
          </a:prstGeom>
          <a:noFill/>
          <a:ln w="9525">
            <a:noFill/>
            <a:miter lim="800000"/>
            <a:headEnd/>
            <a:tailEnd/>
          </a:ln>
          <a:effectLst/>
        </p:spPr>
      </p:pic>
      <p:sp>
        <p:nvSpPr>
          <p:cNvPr id="4" name="Rectangle 3"/>
          <p:cNvSpPr/>
          <p:nvPr/>
        </p:nvSpPr>
        <p:spPr>
          <a:xfrm>
            <a:off x="5791200" y="5486400"/>
            <a:ext cx="3160180" cy="1015663"/>
          </a:xfrm>
          <a:prstGeom prst="rect">
            <a:avLst/>
          </a:prstGeom>
          <a:noFill/>
        </p:spPr>
        <p:txBody>
          <a:bodyPr wrap="square" lIns="91440" tIns="45720" rIns="91440" bIns="45720">
            <a:spAutoFit/>
          </a:bodyPr>
          <a:lstStyle/>
          <a:p>
            <a:pPr algn="ctr"/>
            <a:r>
              <a:rPr lang="en-US" sz="2000" b="1" u="none"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Electrical  representation of wattmeter</a:t>
            </a:r>
            <a:endParaRPr lang="en-US" sz="2000" b="1" u="none"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09600"/>
          </a:xfrm>
        </p:spPr>
        <p:txBody>
          <a:bodyPr/>
          <a:lstStyle/>
          <a:p>
            <a:r>
              <a:rPr lang="en-US" sz="3200" dirty="0" smtClean="0"/>
              <a:t>Ac Watt-Hour meter</a:t>
            </a:r>
            <a:endParaRPr lang="en-US" sz="3200" dirty="0"/>
          </a:p>
        </p:txBody>
      </p:sp>
      <p:sp>
        <p:nvSpPr>
          <p:cNvPr id="3" name="Content Placeholder 2"/>
          <p:cNvSpPr>
            <a:spLocks noGrp="1"/>
          </p:cNvSpPr>
          <p:nvPr>
            <p:ph idx="1"/>
          </p:nvPr>
        </p:nvSpPr>
        <p:spPr>
          <a:xfrm>
            <a:off x="457200" y="1371600"/>
            <a:ext cx="8229600" cy="4754563"/>
          </a:xfrm>
        </p:spPr>
        <p:txBody>
          <a:bodyPr/>
          <a:lstStyle/>
          <a:p>
            <a:r>
              <a:rPr lang="en-US" sz="2800" dirty="0" smtClean="0"/>
              <a:t>Electrical energy is measured by means of watt-hour meter, called energy meter. It is an integrated instrument and takes into account the power &amp; time, the product of which gives the energy.</a:t>
            </a:r>
          </a:p>
          <a:p>
            <a:r>
              <a:rPr lang="en-US" sz="2800" dirty="0" smtClean="0"/>
              <a:t>The ac watt-hour meter works on the principle of induction. It essentially consists of the following systems (a) Driving system  (b) Moving system </a:t>
            </a:r>
          </a:p>
          <a:p>
            <a:pPr>
              <a:buNone/>
            </a:pPr>
            <a:r>
              <a:rPr lang="en-US" sz="2800" dirty="0" smtClean="0"/>
              <a:t>                  ( c) Braking system (d) Registering system</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1219200" y="609600"/>
            <a:ext cx="7086600" cy="556260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Driving </a:t>
            </a:r>
            <a:r>
              <a:rPr lang="en-US" dirty="0" smtClean="0"/>
              <a:t>system</a:t>
            </a:r>
            <a:endParaRPr lang="en-US" dirty="0"/>
          </a:p>
        </p:txBody>
      </p:sp>
      <p:sp>
        <p:nvSpPr>
          <p:cNvPr id="3" name="Content Placeholder 2"/>
          <p:cNvSpPr>
            <a:spLocks noGrp="1"/>
          </p:cNvSpPr>
          <p:nvPr>
            <p:ph idx="1"/>
          </p:nvPr>
        </p:nvSpPr>
        <p:spPr/>
        <p:txBody>
          <a:bodyPr/>
          <a:lstStyle/>
          <a:p>
            <a:pPr algn="just"/>
            <a:r>
              <a:rPr lang="en-US" sz="2400" dirty="0"/>
              <a:t>It consists of two electromagnets, </a:t>
            </a:r>
            <a:r>
              <a:rPr lang="en-US" sz="2400" dirty="0" err="1"/>
              <a:t>called</a:t>
            </a:r>
            <a:r>
              <a:rPr lang="en-US" sz="2400" b="1" i="1" dirty="0" err="1"/>
              <a:t>“shunt</a:t>
            </a:r>
            <a:r>
              <a:rPr lang="en-US" sz="2400" b="1" i="1" dirty="0"/>
              <a:t>” magnet</a:t>
            </a:r>
            <a:r>
              <a:rPr lang="en-US" sz="2400" dirty="0"/>
              <a:t> and </a:t>
            </a:r>
            <a:r>
              <a:rPr lang="en-US" sz="2400" b="1" i="1" dirty="0"/>
              <a:t>“series” magnet</a:t>
            </a:r>
            <a:r>
              <a:rPr lang="en-US" sz="2400" dirty="0"/>
              <a:t>, of laminated construction. A coil having large number of turns of fine wire is wound on the middle limb of the shunt magnet</a:t>
            </a:r>
            <a:r>
              <a:rPr lang="en-US" sz="2400" dirty="0" smtClean="0"/>
              <a:t>.</a:t>
            </a:r>
          </a:p>
          <a:p>
            <a:pPr algn="just"/>
            <a:endParaRPr lang="en-US" sz="2400" dirty="0"/>
          </a:p>
          <a:p>
            <a:pPr algn="just"/>
            <a:r>
              <a:rPr lang="en-US" sz="2400" dirty="0"/>
              <a:t>This coil is known as “</a:t>
            </a:r>
            <a:r>
              <a:rPr lang="en-US" sz="2400" b="1" i="1" dirty="0"/>
              <a:t>pressure or voltage</a:t>
            </a:r>
            <a:r>
              <a:rPr lang="en-US" sz="2400" dirty="0"/>
              <a:t>” coil and is connected across the supply mains. This voltage coil has many turns and is arranged to be as highly inductive as possible. In other words, the voltage coil produces a high ratio of inductance to resistance.</a:t>
            </a:r>
          </a:p>
          <a:p>
            <a:endParaRPr lang="en-US" dirty="0"/>
          </a:p>
        </p:txBody>
      </p:sp>
    </p:spTree>
    <p:extLst>
      <p:ext uri="{BB962C8B-B14F-4D97-AF65-F5344CB8AC3E}">
        <p14:creationId xmlns:p14="http://schemas.microsoft.com/office/powerpoint/2010/main" val="29013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Driving system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524000"/>
            <a:ext cx="8229600" cy="4495800"/>
          </a:xfrm>
        </p:spPr>
      </p:pic>
    </p:spTree>
    <p:extLst>
      <p:ext uri="{BB962C8B-B14F-4D97-AF65-F5344CB8AC3E}">
        <p14:creationId xmlns:p14="http://schemas.microsoft.com/office/powerpoint/2010/main" val="26879332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System</a:t>
            </a:r>
            <a:endParaRPr lang="en-US" dirty="0"/>
          </a:p>
        </p:txBody>
      </p:sp>
      <p:sp>
        <p:nvSpPr>
          <p:cNvPr id="3" name="Content Placeholder 2"/>
          <p:cNvSpPr>
            <a:spLocks noGrp="1"/>
          </p:cNvSpPr>
          <p:nvPr>
            <p:ph idx="1"/>
          </p:nvPr>
        </p:nvSpPr>
        <p:spPr>
          <a:xfrm>
            <a:off x="457200" y="1600200"/>
            <a:ext cx="8229600" cy="5029200"/>
          </a:xfrm>
        </p:spPr>
        <p:txBody>
          <a:bodyPr/>
          <a:lstStyle/>
          <a:p>
            <a:pPr algn="just"/>
            <a:r>
              <a:rPr lang="en-US" sz="2400" dirty="0"/>
              <a:t>The moving system essentially consists of a light rotating </a:t>
            </a:r>
            <a:r>
              <a:rPr lang="en-US" sz="2400" dirty="0" err="1"/>
              <a:t>aluminium</a:t>
            </a:r>
            <a:r>
              <a:rPr lang="en-US" sz="2400" dirty="0"/>
              <a:t> disk mounted on a vertical spindle or shaft. The shaft that supports the </a:t>
            </a:r>
            <a:r>
              <a:rPr lang="en-US" sz="2400" dirty="0" err="1"/>
              <a:t>aluminium</a:t>
            </a:r>
            <a:r>
              <a:rPr lang="en-US" sz="2400" dirty="0"/>
              <a:t> disk is connected by a gear arrangement to the clock mechanism on the front of the meter to provide information that consumed energy by the load.</a:t>
            </a:r>
          </a:p>
          <a:p>
            <a:pPr algn="just"/>
            <a:r>
              <a:rPr lang="en-US" sz="2400" dirty="0"/>
              <a:t>The time varying (sinusoidal) fluxes produced by shunt and series magnet induce </a:t>
            </a:r>
            <a:r>
              <a:rPr lang="en-US" sz="2400" dirty="0" smtClean="0"/>
              <a:t>eddy currents</a:t>
            </a:r>
            <a:r>
              <a:rPr lang="en-US" sz="2400" dirty="0"/>
              <a:t> in the </a:t>
            </a:r>
            <a:r>
              <a:rPr lang="en-US" sz="2400" dirty="0" err="1"/>
              <a:t>aluminium</a:t>
            </a:r>
            <a:r>
              <a:rPr lang="en-US" sz="2400" dirty="0"/>
              <a:t> disc.</a:t>
            </a:r>
          </a:p>
          <a:p>
            <a:pPr algn="just"/>
            <a:r>
              <a:rPr lang="en-US" sz="2400" dirty="0"/>
              <a:t>The number of rotations of the disk is therefore proportional to the energy consumed by the load in a certain time interval and is commonly measured in </a:t>
            </a:r>
            <a:r>
              <a:rPr lang="en-US" sz="2400" b="1" i="1" dirty="0"/>
              <a:t>kilowatt-hours (Kwh)</a:t>
            </a:r>
            <a:r>
              <a:rPr lang="en-US" sz="2400" dirty="0"/>
              <a:t>.</a:t>
            </a:r>
            <a:endParaRPr lang="en-US" sz="2400" dirty="0"/>
          </a:p>
        </p:txBody>
      </p:sp>
    </p:spTree>
    <p:extLst>
      <p:ext uri="{BB962C8B-B14F-4D97-AF65-F5344CB8AC3E}">
        <p14:creationId xmlns:p14="http://schemas.microsoft.com/office/powerpoint/2010/main" val="3009230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Braking System</a:t>
            </a:r>
            <a:endParaRPr lang="en-US" dirty="0"/>
          </a:p>
        </p:txBody>
      </p:sp>
      <p:sp>
        <p:nvSpPr>
          <p:cNvPr id="3" name="Content Placeholder 2"/>
          <p:cNvSpPr>
            <a:spLocks noGrp="1"/>
          </p:cNvSpPr>
          <p:nvPr>
            <p:ph idx="1"/>
          </p:nvPr>
        </p:nvSpPr>
        <p:spPr/>
        <p:txBody>
          <a:bodyPr/>
          <a:lstStyle/>
          <a:p>
            <a:pPr algn="just"/>
            <a:r>
              <a:rPr lang="en-US" sz="2400" dirty="0"/>
              <a:t>Damping of the disk is provided by a </a:t>
            </a:r>
            <a:r>
              <a:rPr lang="en-US" sz="2400" b="1" i="1" dirty="0"/>
              <a:t>small permanent magnet</a:t>
            </a:r>
            <a:r>
              <a:rPr lang="en-US" sz="2400" dirty="0"/>
              <a:t>, located diametrically opposite to the </a:t>
            </a:r>
            <a:r>
              <a:rPr lang="en-US" sz="2400" dirty="0" err="1"/>
              <a:t>a.c</a:t>
            </a:r>
            <a:r>
              <a:rPr lang="en-US" sz="2400" dirty="0"/>
              <a:t> magnets. The disk passes between the magnet gaps. The movement of rotating disc through the magnetic field crossing the air gap sets up eddy currents in the disc that reacts with the magnetic field and exerts a braking torque.</a:t>
            </a:r>
          </a:p>
          <a:p>
            <a:pPr algn="just"/>
            <a:r>
              <a:rPr lang="en-US" sz="2400" dirty="0"/>
              <a:t>By changing the position of the brake magnet or diverting some of the flux there form, the speed of the rotating disc can be controlled.</a:t>
            </a:r>
          </a:p>
          <a:p>
            <a:endParaRPr lang="en-US" dirty="0"/>
          </a:p>
        </p:txBody>
      </p:sp>
    </p:spTree>
    <p:extLst>
      <p:ext uri="{BB962C8B-B14F-4D97-AF65-F5344CB8AC3E}">
        <p14:creationId xmlns:p14="http://schemas.microsoft.com/office/powerpoint/2010/main" val="2548129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229600" cy="487362"/>
          </a:xfrm>
        </p:spPr>
        <p:txBody>
          <a:bodyPr/>
          <a:lstStyle/>
          <a:p>
            <a:r>
              <a:rPr lang="en-US" sz="2800" smtClean="0"/>
              <a:t>Basic requirements for analoge instrument</a:t>
            </a:r>
          </a:p>
        </p:txBody>
      </p:sp>
      <p:sp>
        <p:nvSpPr>
          <p:cNvPr id="18435" name="Content Placeholder 2"/>
          <p:cNvSpPr>
            <a:spLocks noGrp="1"/>
          </p:cNvSpPr>
          <p:nvPr>
            <p:ph idx="1"/>
          </p:nvPr>
        </p:nvSpPr>
        <p:spPr>
          <a:xfrm>
            <a:off x="457200" y="762000"/>
            <a:ext cx="8229600" cy="5791200"/>
          </a:xfrm>
        </p:spPr>
        <p:txBody>
          <a:bodyPr/>
          <a:lstStyle/>
          <a:p>
            <a:r>
              <a:rPr lang="en-US" sz="2400" smtClean="0"/>
              <a:t>For a satisfactory working of indicating instruments, the following three types of torques are required:</a:t>
            </a:r>
          </a:p>
          <a:p>
            <a:r>
              <a:rPr lang="en-US" sz="2400" smtClean="0"/>
              <a:t>1.	</a:t>
            </a:r>
            <a:r>
              <a:rPr lang="en-US" sz="2400" b="1" smtClean="0"/>
              <a:t>Deflection (Operating) torque </a:t>
            </a:r>
            <a:r>
              <a:rPr lang="en-US" sz="2400" smtClean="0"/>
              <a:t>: it is necessary to make the moving system of the instrument (pointer) move from its zero position.</a:t>
            </a:r>
          </a:p>
          <a:p>
            <a:r>
              <a:rPr lang="en-US" sz="2400" smtClean="0"/>
              <a:t> T dc = NBild = Gi</a:t>
            </a:r>
          </a:p>
          <a:p>
            <a:r>
              <a:rPr lang="en-US" sz="2400" smtClean="0"/>
              <a:t>Therefore: T dc </a:t>
            </a:r>
            <a:r>
              <a:rPr lang="en-US" sz="2400" smtClean="0">
                <a:sym typeface="Symbol" pitchFamily="18" charset="2"/>
              </a:rPr>
              <a:t> measurand</a:t>
            </a:r>
          </a:p>
          <a:p>
            <a:r>
              <a:rPr lang="en-US" sz="2400" smtClean="0">
                <a:sym typeface="Symbol" pitchFamily="18" charset="2"/>
              </a:rPr>
              <a:t>Where </a:t>
            </a:r>
          </a:p>
          <a:p>
            <a:r>
              <a:rPr lang="en-US" sz="2400" smtClean="0">
                <a:sym typeface="Symbol" pitchFamily="18" charset="2"/>
              </a:rPr>
              <a:t>N= number of turns of coil</a:t>
            </a:r>
          </a:p>
          <a:p>
            <a:r>
              <a:rPr lang="en-US" sz="2400" smtClean="0">
                <a:sym typeface="Symbol" pitchFamily="18" charset="2"/>
              </a:rPr>
              <a:t>B= flux density in the air-gap at the coil position</a:t>
            </a:r>
          </a:p>
          <a:p>
            <a:r>
              <a:rPr lang="en-US" sz="2400" smtClean="0">
                <a:sym typeface="Symbol" pitchFamily="18" charset="2"/>
              </a:rPr>
              <a:t>l= length of vertical side of coil</a:t>
            </a:r>
          </a:p>
          <a:p>
            <a:r>
              <a:rPr lang="en-US" sz="2400" smtClean="0">
                <a:sym typeface="Symbol" pitchFamily="18" charset="2"/>
              </a:rPr>
              <a:t>d= length of horizontal side of coil</a:t>
            </a:r>
          </a:p>
          <a:p>
            <a:r>
              <a:rPr lang="en-US" sz="2400" smtClean="0">
                <a:sym typeface="Symbol" pitchFamily="18" charset="2"/>
              </a:rPr>
              <a:t>i= current through the coil</a:t>
            </a:r>
          </a:p>
          <a:p>
            <a:r>
              <a:rPr lang="en-US" sz="2400" smtClean="0">
                <a:sym typeface="Symbol" pitchFamily="18" charset="2"/>
              </a:rPr>
              <a:t>G= Nbid is called the displacement constant of the galvanometer</a:t>
            </a:r>
            <a:endParaRPr lang="en-US" sz="240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Braking System</a:t>
            </a:r>
          </a:p>
        </p:txBody>
      </p:sp>
      <p:sp>
        <p:nvSpPr>
          <p:cNvPr id="3" name="Content Placeholder 2"/>
          <p:cNvSpPr>
            <a:spLocks noGrp="1"/>
          </p:cNvSpPr>
          <p:nvPr>
            <p:ph idx="1"/>
          </p:nvPr>
        </p:nvSpPr>
        <p:spPr/>
        <p:txBody>
          <a:bodyPr/>
          <a:lstStyle/>
          <a:p>
            <a:pPr algn="just"/>
            <a:r>
              <a:rPr lang="en-US" sz="2800" dirty="0"/>
              <a:t>The registering or counting system essentially consists of gear train, driven either by worm or pinion gear on the disc shaft, which turns pointers that indicate on dials the number of times the disc has turned.</a:t>
            </a:r>
          </a:p>
          <a:p>
            <a:pPr algn="just"/>
            <a:r>
              <a:rPr lang="en-US" sz="2800" dirty="0"/>
              <a:t>The energy meter thus determines and adds together or integrates all the </a:t>
            </a:r>
            <a:r>
              <a:rPr lang="en-US" sz="2800" b="1" i="1" dirty="0"/>
              <a:t>instantaneous power values</a:t>
            </a:r>
            <a:r>
              <a:rPr lang="en-US" sz="2800" dirty="0"/>
              <a:t> so that total energy used over a period is thus known.</a:t>
            </a:r>
          </a:p>
          <a:p>
            <a:endParaRPr lang="en-US" dirty="0"/>
          </a:p>
        </p:txBody>
      </p:sp>
    </p:spTree>
    <p:extLst>
      <p:ext uri="{BB962C8B-B14F-4D97-AF65-F5344CB8AC3E}">
        <p14:creationId xmlns:p14="http://schemas.microsoft.com/office/powerpoint/2010/main" val="13097829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324600"/>
          </a:xfrm>
        </p:spPr>
        <p:txBody>
          <a:bodyPr/>
          <a:lstStyle/>
          <a:p>
            <a:r>
              <a:rPr lang="en-US" dirty="0" smtClean="0"/>
              <a:t>Registering or counting system:</a:t>
            </a:r>
          </a:p>
          <a:p>
            <a:endParaRPr lang="en-US" dirty="0"/>
          </a:p>
        </p:txBody>
      </p:sp>
      <p:pic>
        <p:nvPicPr>
          <p:cNvPr id="5" name="Picture 4" descr="C:\Users\pramod\AppData\Local\Microsoft\Windows\Temporary Internet Files\Content.Word\014.jpg"/>
          <p:cNvPicPr/>
          <p:nvPr/>
        </p:nvPicPr>
        <p:blipFill>
          <a:blip r:embed="rId2"/>
          <a:srcRect/>
          <a:stretch>
            <a:fillRect/>
          </a:stretch>
        </p:blipFill>
        <p:spPr bwMode="auto">
          <a:xfrm>
            <a:off x="1143000" y="914400"/>
            <a:ext cx="6705600" cy="4876800"/>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533400"/>
          </a:xfrm>
        </p:spPr>
        <p:txBody>
          <a:bodyPr/>
          <a:lstStyle/>
          <a:p>
            <a:r>
              <a:rPr lang="en-US" dirty="0" smtClean="0"/>
              <a:t>Multi meter</a:t>
            </a:r>
            <a:endParaRPr lang="en-US" dirty="0"/>
          </a:p>
        </p:txBody>
      </p:sp>
      <p:sp>
        <p:nvSpPr>
          <p:cNvPr id="3" name="Content Placeholder 2"/>
          <p:cNvSpPr>
            <a:spLocks noGrp="1"/>
          </p:cNvSpPr>
          <p:nvPr>
            <p:ph idx="1"/>
          </p:nvPr>
        </p:nvSpPr>
        <p:spPr>
          <a:xfrm>
            <a:off x="457200" y="1066800"/>
            <a:ext cx="8229600" cy="5059363"/>
          </a:xfrm>
        </p:spPr>
        <p:txBody>
          <a:bodyPr/>
          <a:lstStyle/>
          <a:p>
            <a:r>
              <a:rPr lang="en-US" dirty="0" smtClean="0"/>
              <a:t>A multi meter is capable of measuring dc &amp; ac voltages, current &amp; resistance. The three main characteristics of multi meters are : </a:t>
            </a:r>
          </a:p>
          <a:p>
            <a:pPr>
              <a:buNone/>
            </a:pPr>
            <a:r>
              <a:rPr lang="en-US" dirty="0" smtClean="0"/>
              <a:t>     (</a:t>
            </a:r>
            <a:r>
              <a:rPr lang="en-US" dirty="0" err="1" smtClean="0"/>
              <a:t>i</a:t>
            </a:r>
            <a:r>
              <a:rPr lang="en-US" dirty="0" smtClean="0"/>
              <a:t>) the input impedance is very high ,    varying from 1 to 10 m</a:t>
            </a:r>
            <a:r>
              <a:rPr lang="en-US" dirty="0" smtClean="0">
                <a:sym typeface="Symbol"/>
              </a:rPr>
              <a:t></a:t>
            </a:r>
          </a:p>
          <a:p>
            <a:pPr>
              <a:buNone/>
            </a:pPr>
            <a:r>
              <a:rPr lang="en-US" dirty="0" smtClean="0">
                <a:sym typeface="Symbol"/>
              </a:rPr>
              <a:t>        (ii) can respond to high frequency of MHz   </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1066800" y="685800"/>
            <a:ext cx="7543800" cy="4724400"/>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2"/>
          <a:srcRect/>
          <a:stretch>
            <a:fillRect/>
          </a:stretch>
        </p:blipFill>
        <p:spPr bwMode="auto">
          <a:xfrm>
            <a:off x="1066800" y="304800"/>
            <a:ext cx="7467600" cy="5181600"/>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a:stretch>
            <a:fillRect/>
          </a:stretch>
        </p:blipFill>
        <p:spPr bwMode="auto">
          <a:xfrm>
            <a:off x="4343400" y="533400"/>
            <a:ext cx="4114800" cy="3962400"/>
          </a:xfrm>
          <a:prstGeom prst="rect">
            <a:avLst/>
          </a:prstGeom>
          <a:noFill/>
          <a:ln w="9525">
            <a:noFill/>
            <a:miter lim="800000"/>
            <a:headEnd/>
            <a:tailEnd/>
          </a:ln>
          <a:effectLst/>
        </p:spPr>
      </p:pic>
      <p:pic>
        <p:nvPicPr>
          <p:cNvPr id="20483" name="Picture 3"/>
          <p:cNvPicPr>
            <a:picLocks noChangeAspect="1" noChangeArrowheads="1"/>
          </p:cNvPicPr>
          <p:nvPr/>
        </p:nvPicPr>
        <p:blipFill>
          <a:blip r:embed="rId3"/>
          <a:srcRect/>
          <a:stretch>
            <a:fillRect/>
          </a:stretch>
        </p:blipFill>
        <p:spPr bwMode="auto">
          <a:xfrm>
            <a:off x="838200" y="533400"/>
            <a:ext cx="2865438" cy="36576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Content Placeholder 2"/>
          <p:cNvSpPr>
            <a:spLocks noGrp="1"/>
          </p:cNvSpPr>
          <p:nvPr>
            <p:ph idx="1"/>
          </p:nvPr>
        </p:nvSpPr>
        <p:spPr>
          <a:xfrm>
            <a:off x="457200" y="457200"/>
            <a:ext cx="8229600" cy="5668963"/>
          </a:xfrm>
        </p:spPr>
        <p:txBody>
          <a:bodyPr/>
          <a:lstStyle/>
          <a:p>
            <a:pPr>
              <a:buFontTx/>
              <a:buNone/>
            </a:pPr>
            <a:r>
              <a:rPr lang="en-US" sz="2400" smtClean="0"/>
              <a:t>2. </a:t>
            </a:r>
            <a:r>
              <a:rPr lang="en-US" sz="2400" b="1" smtClean="0"/>
              <a:t>Controlling (restoring) torque</a:t>
            </a:r>
            <a:r>
              <a:rPr lang="en-US" sz="2400" smtClean="0"/>
              <a:t>: some controlling force is employed either by a spring or gravity to limit the movement.</a:t>
            </a:r>
          </a:p>
          <a:p>
            <a:pPr>
              <a:buFontTx/>
              <a:buNone/>
            </a:pPr>
            <a:r>
              <a:rPr lang="en-US" sz="2400" smtClean="0"/>
              <a:t>a) Spring is generally used for controlling torque (phosphor bronze is the most suitable material)</a:t>
            </a:r>
          </a:p>
          <a:p>
            <a:pPr>
              <a:buFontTx/>
              <a:buNone/>
            </a:pPr>
            <a:r>
              <a:rPr lang="en-US" sz="2400" smtClean="0"/>
              <a:t>        T c = K</a:t>
            </a:r>
            <a:r>
              <a:rPr lang="en-US" sz="2400" smtClean="0">
                <a:sym typeface="Symbol" pitchFamily="18" charset="2"/>
              </a:rPr>
              <a:t></a:t>
            </a:r>
          </a:p>
          <a:p>
            <a:pPr>
              <a:buFontTx/>
              <a:buNone/>
            </a:pPr>
            <a:r>
              <a:rPr lang="en-US" sz="2400" smtClean="0">
                <a:sym typeface="Symbol" pitchFamily="18" charset="2"/>
              </a:rPr>
              <a:t> Where  is the deflection of the pointer and K is the </a:t>
            </a:r>
          </a:p>
          <a:p>
            <a:pPr>
              <a:buFontTx/>
              <a:buNone/>
            </a:pPr>
            <a:r>
              <a:rPr lang="en-US" sz="2400" smtClean="0">
                <a:sym typeface="Symbol" pitchFamily="18" charset="2"/>
              </a:rPr>
              <a:t>controlling torque constant.</a:t>
            </a:r>
          </a:p>
          <a:p>
            <a:pPr>
              <a:buFontTx/>
              <a:buNone/>
            </a:pPr>
            <a:r>
              <a:rPr lang="en-US" sz="2400" smtClean="0">
                <a:sym typeface="Symbol" pitchFamily="18" charset="2"/>
              </a:rPr>
              <a:t>b) Gravity method as shown in  the fig. </a:t>
            </a:r>
          </a:p>
          <a:p>
            <a:pPr>
              <a:buFontTx/>
              <a:buNone/>
            </a:pPr>
            <a:r>
              <a:rPr lang="en-US" sz="2400" smtClean="0">
                <a:sym typeface="Symbol" pitchFamily="18" charset="2"/>
              </a:rPr>
              <a:t>is also sometimes used for controlling</a:t>
            </a:r>
          </a:p>
          <a:p>
            <a:pPr>
              <a:buFontTx/>
              <a:buNone/>
            </a:pPr>
            <a:r>
              <a:rPr lang="en-US" sz="2400" smtClean="0">
                <a:sym typeface="Symbol" pitchFamily="18" charset="2"/>
              </a:rPr>
              <a:t> torque</a:t>
            </a:r>
          </a:p>
          <a:p>
            <a:pPr>
              <a:buFontTx/>
              <a:buNone/>
            </a:pPr>
            <a:r>
              <a:rPr lang="en-US" sz="2400" smtClean="0">
                <a:sym typeface="Symbol" pitchFamily="18" charset="2"/>
              </a:rPr>
              <a:t>            T c  sin </a:t>
            </a:r>
            <a:r>
              <a:rPr lang="en-US" sz="2400" smtClean="0"/>
              <a:t> </a:t>
            </a:r>
          </a:p>
        </p:txBody>
      </p:sp>
      <p:cxnSp>
        <p:nvCxnSpPr>
          <p:cNvPr id="19460" name="Straight Connector 6"/>
          <p:cNvCxnSpPr>
            <a:cxnSpLocks noChangeShapeType="1"/>
          </p:cNvCxnSpPr>
          <p:nvPr/>
        </p:nvCxnSpPr>
        <p:spPr bwMode="auto">
          <a:xfrm rot="5400000">
            <a:off x="6858001" y="4343400"/>
            <a:ext cx="1219200" cy="3175"/>
          </a:xfrm>
          <a:prstGeom prst="line">
            <a:avLst/>
          </a:prstGeom>
          <a:noFill/>
          <a:ln w="9525" algn="ctr">
            <a:solidFill>
              <a:schemeClr val="tx1"/>
            </a:solidFill>
            <a:round/>
            <a:headEnd/>
            <a:tailEnd/>
          </a:ln>
        </p:spPr>
      </p:cxnSp>
      <p:cxnSp>
        <p:nvCxnSpPr>
          <p:cNvPr id="19461" name="Straight Arrow Connector 13"/>
          <p:cNvCxnSpPr>
            <a:cxnSpLocks noChangeShapeType="1"/>
          </p:cNvCxnSpPr>
          <p:nvPr/>
        </p:nvCxnSpPr>
        <p:spPr bwMode="auto">
          <a:xfrm rot="5400000">
            <a:off x="6248400" y="3962400"/>
            <a:ext cx="1447800" cy="990600"/>
          </a:xfrm>
          <a:prstGeom prst="straightConnector1">
            <a:avLst/>
          </a:prstGeom>
          <a:noFill/>
          <a:ln w="9525" algn="ctr">
            <a:solidFill>
              <a:schemeClr val="tx1"/>
            </a:solidFill>
            <a:round/>
            <a:headEnd/>
            <a:tailEnd type="arrow" w="med" len="med"/>
          </a:ln>
        </p:spPr>
      </p:cxnSp>
      <p:sp>
        <p:nvSpPr>
          <p:cNvPr id="19462" name="Freeform 5"/>
          <p:cNvSpPr>
            <a:spLocks noChangeArrowheads="1"/>
          </p:cNvSpPr>
          <p:nvPr/>
        </p:nvSpPr>
        <p:spPr bwMode="auto">
          <a:xfrm>
            <a:off x="6845300" y="4637088"/>
            <a:ext cx="669925" cy="331787"/>
          </a:xfrm>
          <a:custGeom>
            <a:avLst/>
            <a:gdLst>
              <a:gd name="T0" fmla="*/ 0 w 670264"/>
              <a:gd name="T1" fmla="*/ 0 h 332913"/>
              <a:gd name="T2" fmla="*/ 159799 w 670264"/>
              <a:gd name="T3" fmla="*/ 168676 h 332913"/>
              <a:gd name="T4" fmla="*/ 594804 w 670264"/>
              <a:gd name="T5" fmla="*/ 310719 h 332913"/>
              <a:gd name="T6" fmla="*/ 612560 w 670264"/>
              <a:gd name="T7" fmla="*/ 301841 h 332913"/>
              <a:gd name="T8" fmla="*/ 0 60000 65536"/>
              <a:gd name="T9" fmla="*/ 0 60000 65536"/>
              <a:gd name="T10" fmla="*/ 0 60000 65536"/>
              <a:gd name="T11" fmla="*/ 0 60000 65536"/>
              <a:gd name="T12" fmla="*/ 0 w 670264"/>
              <a:gd name="T13" fmla="*/ 0 h 332913"/>
              <a:gd name="T14" fmla="*/ 670264 w 670264"/>
              <a:gd name="T15" fmla="*/ 332913 h 332913"/>
            </a:gdLst>
            <a:ahLst/>
            <a:cxnLst>
              <a:cxn ang="T8">
                <a:pos x="T0" y="T1"/>
              </a:cxn>
              <a:cxn ang="T9">
                <a:pos x="T2" y="T3"/>
              </a:cxn>
              <a:cxn ang="T10">
                <a:pos x="T4" y="T5"/>
              </a:cxn>
              <a:cxn ang="T11">
                <a:pos x="T6" y="T7"/>
              </a:cxn>
            </a:cxnLst>
            <a:rect l="T12" t="T13" r="T14" b="T15"/>
            <a:pathLst>
              <a:path w="670264" h="332913">
                <a:moveTo>
                  <a:pt x="0" y="0"/>
                </a:moveTo>
                <a:cubicBezTo>
                  <a:pt x="30332" y="58445"/>
                  <a:pt x="60665" y="116890"/>
                  <a:pt x="159799" y="168676"/>
                </a:cubicBezTo>
                <a:cubicBezTo>
                  <a:pt x="258933" y="220463"/>
                  <a:pt x="519344" y="288525"/>
                  <a:pt x="594804" y="310719"/>
                </a:cubicBezTo>
                <a:cubicBezTo>
                  <a:pt x="670264" y="332913"/>
                  <a:pt x="641412" y="317377"/>
                  <a:pt x="612560" y="301841"/>
                </a:cubicBezTo>
              </a:path>
            </a:pathLst>
          </a:custGeom>
          <a:solidFill>
            <a:schemeClr val="accent1"/>
          </a:solidFill>
          <a:ln w="9525" algn="ctr">
            <a:solidFill>
              <a:schemeClr val="tx1"/>
            </a:solidFill>
            <a:round/>
            <a:headEnd/>
            <a:tailEnd/>
          </a:ln>
        </p:spPr>
        <p:txBody>
          <a:bodyPr/>
          <a:lstStyle/>
          <a:p>
            <a:endParaRPr lang="en-US"/>
          </a:p>
        </p:txBody>
      </p:sp>
      <p:pic>
        <p:nvPicPr>
          <p:cNvPr id="19463" name="Picture 7"/>
          <p:cNvPicPr>
            <a:picLocks noChangeAspect="1" noChangeArrowheads="1"/>
          </p:cNvPicPr>
          <p:nvPr/>
        </p:nvPicPr>
        <p:blipFill>
          <a:blip r:embed="rId2"/>
          <a:srcRect/>
          <a:stretch>
            <a:fillRect/>
          </a:stretch>
        </p:blipFill>
        <p:spPr bwMode="auto">
          <a:xfrm>
            <a:off x="6019800" y="3429000"/>
            <a:ext cx="1571625" cy="2419350"/>
          </a:xfrm>
          <a:prstGeom prst="rect">
            <a:avLst/>
          </a:prstGeom>
          <a:noFill/>
          <a:ln w="9525">
            <a:noFill/>
            <a:miter lim="800000"/>
            <a:headEnd/>
            <a:tailEnd/>
          </a:ln>
        </p:spPr>
      </p:pic>
      <p:sp>
        <p:nvSpPr>
          <p:cNvPr id="19464" name="Rectangle 7"/>
          <p:cNvSpPr>
            <a:spLocks noChangeArrowheads="1"/>
          </p:cNvSpPr>
          <p:nvPr/>
        </p:nvSpPr>
        <p:spPr bwMode="auto">
          <a:xfrm>
            <a:off x="7467600" y="5257800"/>
            <a:ext cx="152400" cy="261938"/>
          </a:xfrm>
          <a:prstGeom prst="rect">
            <a:avLst/>
          </a:prstGeom>
          <a:noFill/>
          <a:ln w="9525">
            <a:noFill/>
            <a:miter lim="800000"/>
            <a:headEnd/>
            <a:tailEnd/>
          </a:ln>
        </p:spPr>
        <p:txBody>
          <a:bodyPr>
            <a:spAutoFit/>
          </a:bodyPr>
          <a:lstStyle/>
          <a:p>
            <a:pPr algn="ctr" eaLnBrk="0" hangingPunct="0"/>
            <a:r>
              <a:rPr lang="en-US" sz="1100">
                <a:sym typeface="Symbol" pitchFamily="18" charset="2"/>
              </a:rPr>
              <a:t></a:t>
            </a:r>
            <a:endParaRPr lang="en-US" sz="1100"/>
          </a:p>
        </p:txBody>
      </p:sp>
      <p:sp>
        <p:nvSpPr>
          <p:cNvPr id="19465" name="Rectangle 8"/>
          <p:cNvSpPr>
            <a:spLocks noChangeArrowheads="1"/>
          </p:cNvSpPr>
          <p:nvPr/>
        </p:nvSpPr>
        <p:spPr bwMode="auto">
          <a:xfrm>
            <a:off x="6477000" y="5410200"/>
            <a:ext cx="258763" cy="261938"/>
          </a:xfrm>
          <a:prstGeom prst="rect">
            <a:avLst/>
          </a:prstGeom>
          <a:noFill/>
          <a:ln w="9525">
            <a:noFill/>
            <a:miter lim="800000"/>
            <a:headEnd/>
            <a:tailEnd/>
          </a:ln>
        </p:spPr>
        <p:txBody>
          <a:bodyPr wrap="none">
            <a:spAutoFit/>
          </a:bodyPr>
          <a:lstStyle/>
          <a:p>
            <a:pPr algn="ctr" eaLnBrk="0" hangingPunct="0"/>
            <a:r>
              <a:rPr lang="en-US" sz="1100" b="0">
                <a:sym typeface="Symbol" pitchFamily="18" charset="2"/>
              </a:rPr>
              <a:t></a:t>
            </a:r>
            <a:endParaRPr lang="en-US" sz="1100" b="0"/>
          </a:p>
        </p:txBody>
      </p:sp>
      <p:sp>
        <p:nvSpPr>
          <p:cNvPr id="19466" name="Rectangle 9"/>
          <p:cNvSpPr>
            <a:spLocks noChangeArrowheads="1"/>
          </p:cNvSpPr>
          <p:nvPr/>
        </p:nvSpPr>
        <p:spPr bwMode="auto">
          <a:xfrm>
            <a:off x="7239000" y="3962400"/>
            <a:ext cx="252413" cy="246063"/>
          </a:xfrm>
          <a:prstGeom prst="rect">
            <a:avLst/>
          </a:prstGeom>
          <a:noFill/>
          <a:ln w="9525">
            <a:noFill/>
            <a:miter lim="800000"/>
            <a:headEnd/>
            <a:tailEnd/>
          </a:ln>
        </p:spPr>
        <p:txBody>
          <a:bodyPr wrap="none">
            <a:spAutoFit/>
          </a:bodyPr>
          <a:lstStyle/>
          <a:p>
            <a:pPr algn="ctr" eaLnBrk="0" hangingPunct="0"/>
            <a:r>
              <a:rPr lang="en-US" sz="1000">
                <a:sym typeface="Symbol" pitchFamily="18" charset="2"/>
              </a:rPr>
              <a:t></a:t>
            </a:r>
            <a:endParaRPr lang="en-US" sz="1000"/>
          </a:p>
        </p:txBody>
      </p:sp>
      <p:pic>
        <p:nvPicPr>
          <p:cNvPr id="19467" name="Picture 14"/>
          <p:cNvPicPr>
            <a:picLocks noChangeAspect="1" noChangeArrowheads="1"/>
          </p:cNvPicPr>
          <p:nvPr/>
        </p:nvPicPr>
        <p:blipFill>
          <a:blip r:embed="rId3"/>
          <a:srcRect/>
          <a:stretch>
            <a:fillRect/>
          </a:stretch>
        </p:blipFill>
        <p:spPr bwMode="auto">
          <a:xfrm>
            <a:off x="5715000" y="5791200"/>
            <a:ext cx="2486025" cy="180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Content Placeholder 2"/>
          <p:cNvSpPr>
            <a:spLocks noGrp="1"/>
          </p:cNvSpPr>
          <p:nvPr>
            <p:ph idx="1"/>
          </p:nvPr>
        </p:nvSpPr>
        <p:spPr>
          <a:xfrm>
            <a:off x="457200" y="350838"/>
            <a:ext cx="8229600" cy="5745162"/>
          </a:xfrm>
        </p:spPr>
        <p:txBody>
          <a:bodyPr/>
          <a:lstStyle/>
          <a:p>
            <a:pPr algn="just">
              <a:buFontTx/>
              <a:buNone/>
            </a:pPr>
            <a:r>
              <a:rPr lang="en-US" dirty="0" smtClean="0"/>
              <a:t>3. </a:t>
            </a:r>
            <a:r>
              <a:rPr lang="en-US" b="1" dirty="0" smtClean="0"/>
              <a:t>Damping torque </a:t>
            </a:r>
            <a:r>
              <a:rPr lang="en-US" dirty="0" smtClean="0"/>
              <a:t>– This torque is necessary to avoid oscillation of the moving system about its final deflected position owing to the inertia of the moving parts and to bring the moving system to rest in its deflected position quickly</a:t>
            </a:r>
            <a:r>
              <a:rPr lang="en-US" dirty="0" smtClean="0"/>
              <a:t>.</a:t>
            </a:r>
          </a:p>
          <a:p>
            <a:pPr algn="just">
              <a:buFontTx/>
              <a:buNone/>
            </a:pPr>
            <a:endParaRPr lang="en-US" dirty="0" smtClean="0"/>
          </a:p>
          <a:p>
            <a:pPr algn="just"/>
            <a:r>
              <a:rPr lang="en-US" dirty="0" smtClean="0"/>
              <a:t>The </a:t>
            </a:r>
            <a:r>
              <a:rPr lang="en-US" dirty="0" smtClean="0"/>
              <a:t>various methods of obtaining damping are air friction, fluid friction and eddy current.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274638"/>
            <a:ext cx="8229600" cy="411162"/>
          </a:xfrm>
        </p:spPr>
        <p:txBody>
          <a:bodyPr/>
          <a:lstStyle/>
          <a:p>
            <a:endParaRPr lang="en-US" smtClean="0"/>
          </a:p>
        </p:txBody>
      </p:sp>
      <p:pic>
        <p:nvPicPr>
          <p:cNvPr id="20483" name="Picture 12"/>
          <p:cNvPicPr>
            <a:picLocks noChangeAspect="1" noChangeArrowheads="1"/>
          </p:cNvPicPr>
          <p:nvPr/>
        </p:nvPicPr>
        <p:blipFill>
          <a:blip r:embed="rId2"/>
          <a:srcRect/>
          <a:stretch>
            <a:fillRect/>
          </a:stretch>
        </p:blipFill>
        <p:spPr bwMode="auto">
          <a:xfrm>
            <a:off x="4419600" y="1905000"/>
            <a:ext cx="3209925" cy="2152650"/>
          </a:xfrm>
          <a:prstGeom prst="rect">
            <a:avLst/>
          </a:prstGeom>
          <a:noFill/>
          <a:ln w="9525">
            <a:noFill/>
            <a:miter lim="800000"/>
            <a:headEnd/>
            <a:tailEnd/>
          </a:ln>
        </p:spPr>
      </p:pic>
      <p:pic>
        <p:nvPicPr>
          <p:cNvPr id="20484" name="Picture 13"/>
          <p:cNvPicPr>
            <a:picLocks noChangeAspect="1" noChangeArrowheads="1"/>
          </p:cNvPicPr>
          <p:nvPr/>
        </p:nvPicPr>
        <p:blipFill>
          <a:blip r:embed="rId3"/>
          <a:srcRect/>
          <a:stretch>
            <a:fillRect/>
          </a:stretch>
        </p:blipFill>
        <p:spPr bwMode="auto">
          <a:xfrm>
            <a:off x="838200" y="1870364"/>
            <a:ext cx="8153400" cy="3733800"/>
          </a:xfrm>
          <a:prstGeom prst="rect">
            <a:avLst/>
          </a:prstGeom>
          <a:noFill/>
          <a:ln w="9525">
            <a:noFill/>
            <a:miter lim="800000"/>
            <a:headEnd/>
            <a:tailEnd/>
          </a:ln>
        </p:spPr>
      </p:pic>
      <p:pic>
        <p:nvPicPr>
          <p:cNvPr id="20485" name="Picture 15"/>
          <p:cNvPicPr>
            <a:picLocks noChangeAspect="1" noChangeArrowheads="1"/>
          </p:cNvPicPr>
          <p:nvPr/>
        </p:nvPicPr>
        <p:blipFill>
          <a:blip r:embed="rId4"/>
          <a:srcRect/>
          <a:stretch>
            <a:fillRect/>
          </a:stretch>
        </p:blipFill>
        <p:spPr bwMode="auto">
          <a:xfrm>
            <a:off x="980962" y="5562600"/>
            <a:ext cx="8017565" cy="523875"/>
          </a:xfrm>
          <a:prstGeom prst="rect">
            <a:avLst/>
          </a:prstGeom>
          <a:noFill/>
          <a:ln w="9525">
            <a:noFill/>
            <a:miter lim="800000"/>
            <a:headEnd/>
            <a:tailEnd/>
          </a:ln>
        </p:spPr>
      </p:pic>
      <p:sp>
        <p:nvSpPr>
          <p:cNvPr id="20486" name="Content Placeholder 31"/>
          <p:cNvSpPr>
            <a:spLocks noGrp="1"/>
          </p:cNvSpPr>
          <p:nvPr>
            <p:ph idx="1"/>
          </p:nvPr>
        </p:nvSpPr>
        <p:spPr>
          <a:xfrm>
            <a:off x="457200" y="1036637"/>
            <a:ext cx="8229600" cy="4525963"/>
          </a:xfrm>
        </p:spPr>
        <p:txBody>
          <a:bodyPr/>
          <a:lstStyle/>
          <a:p>
            <a:endParaRPr lang="en-US" dirty="0"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sng"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sng"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1155</TotalTime>
  <Words>2306</Words>
  <Application>Microsoft Office PowerPoint</Application>
  <PresentationFormat>On-screen Show (4:3)</PresentationFormat>
  <Paragraphs>219</Paragraphs>
  <Slides>65</Slides>
  <Notes>0</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Default Design</vt:lpstr>
      <vt:lpstr>SYLLABUS</vt:lpstr>
      <vt:lpstr>BASIC  ANALOG INSTRUMENTS</vt:lpstr>
      <vt:lpstr>PowerPoint Presentation</vt:lpstr>
      <vt:lpstr>Resolution </vt:lpstr>
      <vt:lpstr>PowerPoint Presentation</vt:lpstr>
      <vt:lpstr>Basic requirements for analoge instrument</vt:lpstr>
      <vt:lpstr>PowerPoint Presentation</vt:lpstr>
      <vt:lpstr>PowerPoint Presentation</vt:lpstr>
      <vt:lpstr>PowerPoint Presentation</vt:lpstr>
      <vt:lpstr>PowerPoint Presentation</vt:lpstr>
      <vt:lpstr>PowerPoint Presentation</vt:lpstr>
      <vt:lpstr>Electromagnetic Damping</vt:lpstr>
      <vt:lpstr>Ammeters &amp; Voltmeters</vt:lpstr>
      <vt:lpstr>PowerPoint Presentation</vt:lpstr>
      <vt:lpstr>Types of Ammeter and Voltmers</vt:lpstr>
      <vt:lpstr>Moving coil permanent magnet instruments</vt:lpstr>
      <vt:lpstr>Moving coil permanent magnet instruments</vt:lpstr>
      <vt:lpstr>PowerPoint Presentation</vt:lpstr>
      <vt:lpstr>PowerPoint Presentation</vt:lpstr>
      <vt:lpstr>PowerPoint Presentation</vt:lpstr>
      <vt:lpstr>PowerPoint Presentation</vt:lpstr>
      <vt:lpstr>Galvanometer Sensitivity</vt:lpstr>
      <vt:lpstr>DC Ammeter</vt:lpstr>
      <vt:lpstr>PowerPoint Presentation</vt:lpstr>
      <vt:lpstr>DC voltmeter</vt:lpstr>
      <vt:lpstr>Multi range voltmeter</vt:lpstr>
      <vt:lpstr>Voltmeter Sensitivity</vt:lpstr>
      <vt:lpstr>Loading Effect</vt:lpstr>
      <vt:lpstr>Electrodynamometer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 Watt-Hour meter</vt:lpstr>
      <vt:lpstr>PowerPoint Presentation</vt:lpstr>
      <vt:lpstr>Driving system</vt:lpstr>
      <vt:lpstr>Driving system</vt:lpstr>
      <vt:lpstr>Moving System</vt:lpstr>
      <vt:lpstr>Braking System</vt:lpstr>
      <vt:lpstr>Braking System</vt:lpstr>
      <vt:lpstr>PowerPoint Presentation</vt:lpstr>
      <vt:lpstr>Multi meter</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SOURCES</dc:title>
  <dc:creator>pramod</dc:creator>
  <cp:lastModifiedBy>ALEX</cp:lastModifiedBy>
  <cp:revision>144</cp:revision>
  <dcterms:created xsi:type="dcterms:W3CDTF">2009-08-28T06:26:39Z</dcterms:created>
  <dcterms:modified xsi:type="dcterms:W3CDTF">2014-11-02T11:22:10Z</dcterms:modified>
</cp:coreProperties>
</file>